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02" r:id="rId2"/>
    <p:sldId id="303" r:id="rId3"/>
    <p:sldId id="304" r:id="rId4"/>
    <p:sldId id="330" r:id="rId5"/>
    <p:sldId id="331" r:id="rId6"/>
    <p:sldId id="333" r:id="rId7"/>
    <p:sldId id="334" r:id="rId8"/>
    <p:sldId id="358" r:id="rId9"/>
    <p:sldId id="359" r:id="rId10"/>
    <p:sldId id="360" r:id="rId11"/>
    <p:sldId id="356" r:id="rId12"/>
    <p:sldId id="361" r:id="rId13"/>
    <p:sldId id="362" r:id="rId14"/>
    <p:sldId id="417" r:id="rId15"/>
    <p:sldId id="409" r:id="rId16"/>
    <p:sldId id="408" r:id="rId17"/>
    <p:sldId id="424" r:id="rId18"/>
    <p:sldId id="430" r:id="rId19"/>
    <p:sldId id="428" r:id="rId20"/>
    <p:sldId id="411" r:id="rId21"/>
    <p:sldId id="412" r:id="rId22"/>
    <p:sldId id="413" r:id="rId23"/>
    <p:sldId id="423" r:id="rId24"/>
    <p:sldId id="427" r:id="rId25"/>
    <p:sldId id="434" r:id="rId26"/>
    <p:sldId id="435" r:id="rId27"/>
    <p:sldId id="414" r:id="rId28"/>
    <p:sldId id="415" r:id="rId29"/>
    <p:sldId id="416" r:id="rId30"/>
    <p:sldId id="404" r:id="rId31"/>
    <p:sldId id="405" r:id="rId32"/>
    <p:sldId id="406" r:id="rId33"/>
    <p:sldId id="410" r:id="rId34"/>
    <p:sldId id="426" r:id="rId35"/>
    <p:sldId id="429" r:id="rId36"/>
    <p:sldId id="431" r:id="rId37"/>
    <p:sldId id="432" r:id="rId38"/>
    <p:sldId id="433" r:id="rId39"/>
    <p:sldId id="436" r:id="rId40"/>
    <p:sldId id="418" r:id="rId41"/>
    <p:sldId id="419" r:id="rId42"/>
    <p:sldId id="420" r:id="rId43"/>
    <p:sldId id="421" r:id="rId44"/>
    <p:sldId id="422" r:id="rId45"/>
    <p:sldId id="395" r:id="rId46"/>
    <p:sldId id="396" r:id="rId47"/>
    <p:sldId id="397" r:id="rId48"/>
    <p:sldId id="398" r:id="rId49"/>
    <p:sldId id="399" r:id="rId50"/>
    <p:sldId id="400" r:id="rId51"/>
    <p:sldId id="392" r:id="rId52"/>
    <p:sldId id="390" r:id="rId53"/>
    <p:sldId id="391" r:id="rId54"/>
    <p:sldId id="401" r:id="rId55"/>
    <p:sldId id="437" r:id="rId56"/>
    <p:sldId id="393" r:id="rId57"/>
    <p:sldId id="402" r:id="rId58"/>
    <p:sldId id="425" r:id="rId59"/>
    <p:sldId id="407" r:id="rId60"/>
    <p:sldId id="34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A4443-DC45-4806-8A31-3A5E95B90107}" v="261" dt="2025-10-01T07:26:39.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86" autoAdjust="0"/>
  </p:normalViewPr>
  <p:slideViewPr>
    <p:cSldViewPr snapToGrid="0">
      <p:cViewPr varScale="1">
        <p:scale>
          <a:sx n="75" d="100"/>
          <a:sy n="75" d="100"/>
        </p:scale>
        <p:origin x="8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Leung" userId="95e333b92a823007" providerId="LiveId" clId="{39D5AAD0-8152-4249-91A8-0BCE4357ACA2}"/>
    <pc:docChg chg="undo custSel addSld delSld modSld sldOrd">
      <pc:chgData name="Brandon Leung" userId="95e333b92a823007" providerId="LiveId" clId="{39D5AAD0-8152-4249-91A8-0BCE4357ACA2}" dt="2025-08-10T00:02:45.184" v="9627" actId="47"/>
      <pc:docMkLst>
        <pc:docMk/>
      </pc:docMkLst>
      <pc:sldChg chg="del">
        <pc:chgData name="Brandon Leung" userId="95e333b92a823007" providerId="LiveId" clId="{39D5AAD0-8152-4249-91A8-0BCE4357ACA2}" dt="2025-08-10T00:02:44.585" v="9626" actId="47"/>
        <pc:sldMkLst>
          <pc:docMk/>
          <pc:sldMk cId="3345711182" sldId="256"/>
        </pc:sldMkLst>
      </pc:sldChg>
      <pc:sldChg chg="modSp mod">
        <pc:chgData name="Brandon Leung" userId="95e333b92a823007" providerId="LiveId" clId="{39D5AAD0-8152-4249-91A8-0BCE4357ACA2}" dt="2025-07-27T19:42:41.768" v="5866" actId="113"/>
        <pc:sldMkLst>
          <pc:docMk/>
          <pc:sldMk cId="1261542489" sldId="395"/>
        </pc:sldMkLst>
      </pc:sldChg>
      <pc:sldChg chg="modSp mod">
        <pc:chgData name="Brandon Leung" userId="95e333b92a823007" providerId="LiveId" clId="{39D5AAD0-8152-4249-91A8-0BCE4357ACA2}" dt="2025-07-27T19:43:05.628" v="5868" actId="313"/>
        <pc:sldMkLst>
          <pc:docMk/>
          <pc:sldMk cId="3882645148" sldId="396"/>
        </pc:sldMkLst>
      </pc:sldChg>
      <pc:sldChg chg="modSp mod modAnim">
        <pc:chgData name="Brandon Leung" userId="95e333b92a823007" providerId="LiveId" clId="{39D5AAD0-8152-4249-91A8-0BCE4357ACA2}" dt="2025-07-27T19:46:13.757" v="6231" actId="113"/>
        <pc:sldMkLst>
          <pc:docMk/>
          <pc:sldMk cId="3527453726" sldId="397"/>
        </pc:sldMkLst>
      </pc:sldChg>
      <pc:sldChg chg="modSp mod modAnim">
        <pc:chgData name="Brandon Leung" userId="95e333b92a823007" providerId="LiveId" clId="{39D5AAD0-8152-4249-91A8-0BCE4357ACA2}" dt="2025-07-27T19:50:04.524" v="6405" actId="20577"/>
        <pc:sldMkLst>
          <pc:docMk/>
          <pc:sldMk cId="2396683602" sldId="398"/>
        </pc:sldMkLst>
      </pc:sldChg>
      <pc:sldChg chg="addSp modSp mod">
        <pc:chgData name="Brandon Leung" userId="95e333b92a823007" providerId="LiveId" clId="{39D5AAD0-8152-4249-91A8-0BCE4357ACA2}" dt="2025-07-17T21:13:15.402" v="250" actId="208"/>
        <pc:sldMkLst>
          <pc:docMk/>
          <pc:sldMk cId="212595421" sldId="426"/>
        </pc:sldMkLst>
      </pc:sldChg>
      <pc:sldChg chg="modSp mod ord">
        <pc:chgData name="Brandon Leung" userId="95e333b92a823007" providerId="LiveId" clId="{39D5AAD0-8152-4249-91A8-0BCE4357ACA2}" dt="2025-07-27T06:20:40.913" v="4690"/>
        <pc:sldMkLst>
          <pc:docMk/>
          <pc:sldMk cId="952663836" sldId="427"/>
        </pc:sldMkLst>
      </pc:sldChg>
      <pc:sldChg chg="addSp modSp add mod">
        <pc:chgData name="Brandon Leung" userId="95e333b92a823007" providerId="LiveId" clId="{39D5AAD0-8152-4249-91A8-0BCE4357ACA2}" dt="2025-07-17T21:38:31.676" v="990" actId="14100"/>
        <pc:sldMkLst>
          <pc:docMk/>
          <pc:sldMk cId="2031359488" sldId="429"/>
        </pc:sldMkLst>
      </pc:sldChg>
      <pc:sldChg chg="addSp modSp add mod">
        <pc:chgData name="Brandon Leung" userId="95e333b92a823007" providerId="LiveId" clId="{39D5AAD0-8152-4249-91A8-0BCE4357ACA2}" dt="2025-07-17T21:27:27.501" v="987" actId="20577"/>
        <pc:sldMkLst>
          <pc:docMk/>
          <pc:sldMk cId="653500914" sldId="430"/>
        </pc:sldMkLst>
      </pc:sldChg>
      <pc:sldChg chg="modSp add mod">
        <pc:chgData name="Brandon Leung" userId="95e333b92a823007" providerId="LiveId" clId="{39D5AAD0-8152-4249-91A8-0BCE4357ACA2}" dt="2025-07-19T06:21:01.144" v="2191" actId="20577"/>
        <pc:sldMkLst>
          <pc:docMk/>
          <pc:sldMk cId="3680497768" sldId="431"/>
        </pc:sldMkLst>
      </pc:sldChg>
      <pc:sldChg chg="addSp modSp add mod">
        <pc:chgData name="Brandon Leung" userId="95e333b92a823007" providerId="LiveId" clId="{39D5AAD0-8152-4249-91A8-0BCE4357ACA2}" dt="2025-07-26T21:50:13.920" v="3174" actId="20577"/>
        <pc:sldMkLst>
          <pc:docMk/>
          <pc:sldMk cId="994048965" sldId="432"/>
        </pc:sldMkLst>
      </pc:sldChg>
      <pc:sldChg chg="addSp modSp add mod">
        <pc:chgData name="Brandon Leung" userId="95e333b92a823007" providerId="LiveId" clId="{39D5AAD0-8152-4249-91A8-0BCE4357ACA2}" dt="2025-07-27T08:56:40.324" v="5865" actId="20577"/>
        <pc:sldMkLst>
          <pc:docMk/>
          <pc:sldMk cId="1328449164" sldId="433"/>
        </pc:sldMkLst>
      </pc:sldChg>
      <pc:sldChg chg="addSp modSp add mod ord">
        <pc:chgData name="Brandon Leung" userId="95e333b92a823007" providerId="LiveId" clId="{39D5AAD0-8152-4249-91A8-0BCE4357ACA2}" dt="2025-07-27T06:21:29.181" v="4699" actId="1076"/>
        <pc:sldMkLst>
          <pc:docMk/>
          <pc:sldMk cId="1798764827" sldId="434"/>
        </pc:sldMkLst>
      </pc:sldChg>
      <pc:sldChg chg="add">
        <pc:chgData name="Brandon Leung" userId="95e333b92a823007" providerId="LiveId" clId="{39D5AAD0-8152-4249-91A8-0BCE4357ACA2}" dt="2025-07-27T06:17:02.260" v="3982"/>
        <pc:sldMkLst>
          <pc:docMk/>
          <pc:sldMk cId="2436730012" sldId="435"/>
        </pc:sldMkLst>
      </pc:sldChg>
      <pc:sldChg chg="add">
        <pc:chgData name="Brandon Leung" userId="95e333b92a823007" providerId="LiveId" clId="{39D5AAD0-8152-4249-91A8-0BCE4357ACA2}" dt="2025-07-27T08:30:48.699" v="4700"/>
        <pc:sldMkLst>
          <pc:docMk/>
          <pc:sldMk cId="1326941579" sldId="436"/>
        </pc:sldMkLst>
      </pc:sldChg>
      <pc:sldChg chg="addSp delSp modSp add mod ord">
        <pc:chgData name="Brandon Leung" userId="95e333b92a823007" providerId="LiveId" clId="{39D5AAD0-8152-4249-91A8-0BCE4357ACA2}" dt="2025-07-28T08:38:36.210" v="9623" actId="14100"/>
        <pc:sldMkLst>
          <pc:docMk/>
          <pc:sldMk cId="1918474571" sldId="437"/>
        </pc:sldMkLst>
      </pc:sldChg>
      <pc:sldChg chg="addSp delSp add del mod">
        <pc:chgData name="Brandon Leung" userId="95e333b92a823007" providerId="LiveId" clId="{39D5AAD0-8152-4249-91A8-0BCE4357ACA2}" dt="2025-07-28T08:25:26.070" v="9375" actId="47"/>
        <pc:sldMkLst>
          <pc:docMk/>
          <pc:sldMk cId="2785400247" sldId="438"/>
        </pc:sldMkLst>
      </pc:sldChg>
      <pc:sldChg chg="delSp new del mod">
        <pc:chgData name="Brandon Leung" userId="95e333b92a823007" providerId="LiveId" clId="{39D5AAD0-8152-4249-91A8-0BCE4357ACA2}" dt="2025-08-10T00:02:45.184" v="9627" actId="47"/>
        <pc:sldMkLst>
          <pc:docMk/>
          <pc:sldMk cId="3299906630" sldId="438"/>
        </pc:sldMkLst>
      </pc:sldChg>
      <pc:sldChg chg="add del">
        <pc:chgData name="Brandon Leung" userId="95e333b92a823007" providerId="LiveId" clId="{39D5AAD0-8152-4249-91A8-0BCE4357ACA2}" dt="2025-07-28T08:36:13.945" v="9611" actId="47"/>
        <pc:sldMkLst>
          <pc:docMk/>
          <pc:sldMk cId="607798410" sldId="439"/>
        </pc:sldMkLst>
      </pc:sldChg>
      <pc:sldChg chg="add del">
        <pc:chgData name="Brandon Leung" userId="95e333b92a823007" providerId="LiveId" clId="{39D5AAD0-8152-4249-91A8-0BCE4357ACA2}" dt="2025-07-28T08:36:15.362" v="9612" actId="47"/>
        <pc:sldMkLst>
          <pc:docMk/>
          <pc:sldMk cId="946798875" sldId="440"/>
        </pc:sldMkLst>
      </pc:sldChg>
    </pc:docChg>
  </pc:docChgLst>
  <pc:docChgLst>
    <pc:chgData name="Brandon Leung" userId="95e333b92a823007" providerId="LiveId" clId="{B05408EC-B881-4FEC-844D-E20A8F918C06}"/>
    <pc:docChg chg="modSld">
      <pc:chgData name="Brandon Leung" userId="95e333b92a823007" providerId="LiveId" clId="{B05408EC-B881-4FEC-844D-E20A8F918C06}" dt="2025-10-01T07:26:39.338" v="260" actId="20577"/>
      <pc:docMkLst>
        <pc:docMk/>
      </pc:docMkLst>
      <pc:sldChg chg="modSp">
        <pc:chgData name="Brandon Leung" userId="95e333b92a823007" providerId="LiveId" clId="{B05408EC-B881-4FEC-844D-E20A8F918C06}" dt="2025-10-01T07:26:39.338" v="260" actId="20577"/>
        <pc:sldMkLst>
          <pc:docMk/>
          <pc:sldMk cId="1918474571" sldId="437"/>
        </pc:sldMkLst>
        <pc:spChg chg="mod">
          <ac:chgData name="Brandon Leung" userId="95e333b92a823007" providerId="LiveId" clId="{B05408EC-B881-4FEC-844D-E20A8F918C06}" dt="2025-10-01T07:26:39.338" v="260" actId="20577"/>
          <ac:spMkLst>
            <pc:docMk/>
            <pc:sldMk cId="1918474571" sldId="437"/>
            <ac:spMk id="3" creationId="{25E56F7A-56F3-06EF-D71C-04BD1C08BBF7}"/>
          </ac:spMkLst>
        </pc:spChg>
        <pc:spChg chg="mod">
          <ac:chgData name="Brandon Leung" userId="95e333b92a823007" providerId="LiveId" clId="{B05408EC-B881-4FEC-844D-E20A8F918C06}" dt="2025-10-01T07:09:54.505" v="1" actId="20577"/>
          <ac:spMkLst>
            <pc:docMk/>
            <pc:sldMk cId="1918474571" sldId="437"/>
            <ac:spMk id="20" creationId="{201E72BD-C8AE-975A-9966-50F3ECF6C7E2}"/>
          </ac:spMkLst>
        </pc:spChg>
      </pc:sldChg>
    </pc:docChg>
  </pc:docChgLst>
  <pc:docChgLst>
    <pc:chgData name="Brandon Leung" userId="95e333b92a823007" providerId="LiveId" clId="{8EA9465E-C4FA-4A35-A26D-FD19EC08CFF4}"/>
    <pc:docChg chg="undo custSel addSld delSld modSld sldOrd">
      <pc:chgData name="Brandon Leung" userId="95e333b92a823007" providerId="LiveId" clId="{8EA9465E-C4FA-4A35-A26D-FD19EC08CFF4}" dt="2025-06-24T07:31:07.312" v="12362" actId="208"/>
      <pc:docMkLst>
        <pc:docMk/>
      </pc:docMkLst>
      <pc:sldChg chg="new">
        <pc:chgData name="Brandon Leung" userId="95e333b92a823007" providerId="LiveId" clId="{8EA9465E-C4FA-4A35-A26D-FD19EC08CFF4}" dt="2025-06-15T20:55:13.813" v="0" actId="680"/>
        <pc:sldMkLst>
          <pc:docMk/>
          <pc:sldMk cId="3345711182" sldId="256"/>
        </pc:sldMkLst>
      </pc:sldChg>
      <pc:sldChg chg="add setBg">
        <pc:chgData name="Brandon Leung" userId="95e333b92a823007" providerId="LiveId" clId="{8EA9465E-C4FA-4A35-A26D-FD19EC08CFF4}" dt="2025-06-15T21:02:35.115" v="9"/>
        <pc:sldMkLst>
          <pc:docMk/>
          <pc:sldMk cId="0" sldId="302"/>
        </pc:sldMkLst>
      </pc:sldChg>
      <pc:sldChg chg="add">
        <pc:chgData name="Brandon Leung" userId="95e333b92a823007" providerId="LiveId" clId="{8EA9465E-C4FA-4A35-A26D-FD19EC08CFF4}" dt="2025-06-15T21:02:28.047" v="8"/>
        <pc:sldMkLst>
          <pc:docMk/>
          <pc:sldMk cId="0" sldId="303"/>
        </pc:sldMkLst>
      </pc:sldChg>
      <pc:sldChg chg="add">
        <pc:chgData name="Brandon Leung" userId="95e333b92a823007" providerId="LiveId" clId="{8EA9465E-C4FA-4A35-A26D-FD19EC08CFF4}" dt="2025-06-15T21:02:28.047" v="8"/>
        <pc:sldMkLst>
          <pc:docMk/>
          <pc:sldMk cId="0" sldId="304"/>
        </pc:sldMkLst>
      </pc:sldChg>
      <pc:sldChg chg="add">
        <pc:chgData name="Brandon Leung" userId="95e333b92a823007" providerId="LiveId" clId="{8EA9465E-C4FA-4A35-A26D-FD19EC08CFF4}" dt="2025-06-15T21:02:28.047" v="8"/>
        <pc:sldMkLst>
          <pc:docMk/>
          <pc:sldMk cId="483235371" sldId="330"/>
        </pc:sldMkLst>
      </pc:sldChg>
      <pc:sldChg chg="add">
        <pc:chgData name="Brandon Leung" userId="95e333b92a823007" providerId="LiveId" clId="{8EA9465E-C4FA-4A35-A26D-FD19EC08CFF4}" dt="2025-06-15T21:02:28.047" v="8"/>
        <pc:sldMkLst>
          <pc:docMk/>
          <pc:sldMk cId="992630575" sldId="331"/>
        </pc:sldMkLst>
      </pc:sldChg>
      <pc:sldChg chg="add">
        <pc:chgData name="Brandon Leung" userId="95e333b92a823007" providerId="LiveId" clId="{8EA9465E-C4FA-4A35-A26D-FD19EC08CFF4}" dt="2025-06-15T21:02:28.047" v="8"/>
        <pc:sldMkLst>
          <pc:docMk/>
          <pc:sldMk cId="3633649304" sldId="333"/>
        </pc:sldMkLst>
      </pc:sldChg>
      <pc:sldChg chg="add">
        <pc:chgData name="Brandon Leung" userId="95e333b92a823007" providerId="LiveId" clId="{8EA9465E-C4FA-4A35-A26D-FD19EC08CFF4}" dt="2025-06-15T21:02:28.047" v="8"/>
        <pc:sldMkLst>
          <pc:docMk/>
          <pc:sldMk cId="4219506338" sldId="334"/>
        </pc:sldMkLst>
      </pc:sldChg>
      <pc:sldChg chg="modSp add mod">
        <pc:chgData name="Brandon Leung" userId="95e333b92a823007" providerId="LiveId" clId="{8EA9465E-C4FA-4A35-A26D-FD19EC08CFF4}" dt="2025-06-15T21:31:29.624" v="2290" actId="113"/>
        <pc:sldMkLst>
          <pc:docMk/>
          <pc:sldMk cId="1930949645" sldId="349"/>
        </pc:sldMkLst>
      </pc:sldChg>
      <pc:sldChg chg="add ord">
        <pc:chgData name="Brandon Leung" userId="95e333b92a823007" providerId="LiveId" clId="{8EA9465E-C4FA-4A35-A26D-FD19EC08CFF4}" dt="2025-06-17T03:41:52.439" v="7075"/>
        <pc:sldMkLst>
          <pc:docMk/>
          <pc:sldMk cId="852056968" sldId="356"/>
        </pc:sldMkLst>
      </pc:sldChg>
      <pc:sldChg chg="add">
        <pc:chgData name="Brandon Leung" userId="95e333b92a823007" providerId="LiveId" clId="{8EA9465E-C4FA-4A35-A26D-FD19EC08CFF4}" dt="2025-06-15T21:02:28.047" v="8"/>
        <pc:sldMkLst>
          <pc:docMk/>
          <pc:sldMk cId="4149101365" sldId="358"/>
        </pc:sldMkLst>
      </pc:sldChg>
      <pc:sldChg chg="add">
        <pc:chgData name="Brandon Leung" userId="95e333b92a823007" providerId="LiveId" clId="{8EA9465E-C4FA-4A35-A26D-FD19EC08CFF4}" dt="2025-06-15T21:02:28.047" v="8"/>
        <pc:sldMkLst>
          <pc:docMk/>
          <pc:sldMk cId="78387617" sldId="359"/>
        </pc:sldMkLst>
      </pc:sldChg>
      <pc:sldChg chg="add">
        <pc:chgData name="Brandon Leung" userId="95e333b92a823007" providerId="LiveId" clId="{8EA9465E-C4FA-4A35-A26D-FD19EC08CFF4}" dt="2025-06-15T21:02:28.047" v="8"/>
        <pc:sldMkLst>
          <pc:docMk/>
          <pc:sldMk cId="2188177514" sldId="360"/>
        </pc:sldMkLst>
      </pc:sldChg>
      <pc:sldChg chg="add">
        <pc:chgData name="Brandon Leung" userId="95e333b92a823007" providerId="LiveId" clId="{8EA9465E-C4FA-4A35-A26D-FD19EC08CFF4}" dt="2025-06-15T21:02:28.047" v="8"/>
        <pc:sldMkLst>
          <pc:docMk/>
          <pc:sldMk cId="3665524421" sldId="361"/>
        </pc:sldMkLst>
      </pc:sldChg>
      <pc:sldChg chg="modSp add mod ord modAnim">
        <pc:chgData name="Brandon Leung" userId="95e333b92a823007" providerId="LiveId" clId="{8EA9465E-C4FA-4A35-A26D-FD19EC08CFF4}" dt="2025-06-17T03:41:50.939" v="7073"/>
        <pc:sldMkLst>
          <pc:docMk/>
          <pc:sldMk cId="3832688847" sldId="362"/>
        </pc:sldMkLst>
      </pc:sldChg>
      <pc:sldChg chg="add">
        <pc:chgData name="Brandon Leung" userId="95e333b92a823007" providerId="LiveId" clId="{8EA9465E-C4FA-4A35-A26D-FD19EC08CFF4}" dt="2025-06-15T20:55:37.239" v="1"/>
        <pc:sldMkLst>
          <pc:docMk/>
          <pc:sldMk cId="1494801809" sldId="390"/>
        </pc:sldMkLst>
      </pc:sldChg>
      <pc:sldChg chg="add">
        <pc:chgData name="Brandon Leung" userId="95e333b92a823007" providerId="LiveId" clId="{8EA9465E-C4FA-4A35-A26D-FD19EC08CFF4}" dt="2025-06-15T20:55:37.239" v="1"/>
        <pc:sldMkLst>
          <pc:docMk/>
          <pc:sldMk cId="3126688591" sldId="391"/>
        </pc:sldMkLst>
      </pc:sldChg>
      <pc:sldChg chg="add">
        <pc:chgData name="Brandon Leung" userId="95e333b92a823007" providerId="LiveId" clId="{8EA9465E-C4FA-4A35-A26D-FD19EC08CFF4}" dt="2025-06-15T20:55:37.239" v="1"/>
        <pc:sldMkLst>
          <pc:docMk/>
          <pc:sldMk cId="2013483152" sldId="392"/>
        </pc:sldMkLst>
      </pc:sldChg>
      <pc:sldChg chg="modSp add mod">
        <pc:chgData name="Brandon Leung" userId="95e333b92a823007" providerId="LiveId" clId="{8EA9465E-C4FA-4A35-A26D-FD19EC08CFF4}" dt="2025-06-20T23:42:15.233" v="8875" actId="1076"/>
        <pc:sldMkLst>
          <pc:docMk/>
          <pc:sldMk cId="127913172" sldId="393"/>
        </pc:sldMkLst>
      </pc:sldChg>
      <pc:sldChg chg="add setBg">
        <pc:chgData name="Brandon Leung" userId="95e333b92a823007" providerId="LiveId" clId="{8EA9465E-C4FA-4A35-A26D-FD19EC08CFF4}" dt="2025-06-15T21:03:51.686" v="19"/>
        <pc:sldMkLst>
          <pc:docMk/>
          <pc:sldMk cId="1261542489" sldId="395"/>
        </pc:sldMkLst>
      </pc:sldChg>
      <pc:sldChg chg="add">
        <pc:chgData name="Brandon Leung" userId="95e333b92a823007" providerId="LiveId" clId="{8EA9465E-C4FA-4A35-A26D-FD19EC08CFF4}" dt="2025-06-15T20:55:37.239" v="1"/>
        <pc:sldMkLst>
          <pc:docMk/>
          <pc:sldMk cId="3882645148" sldId="396"/>
        </pc:sldMkLst>
      </pc:sldChg>
      <pc:sldChg chg="add">
        <pc:chgData name="Brandon Leung" userId="95e333b92a823007" providerId="LiveId" clId="{8EA9465E-C4FA-4A35-A26D-FD19EC08CFF4}" dt="2025-06-15T20:55:37.239" v="1"/>
        <pc:sldMkLst>
          <pc:docMk/>
          <pc:sldMk cId="3527453726" sldId="397"/>
        </pc:sldMkLst>
      </pc:sldChg>
      <pc:sldChg chg="add">
        <pc:chgData name="Brandon Leung" userId="95e333b92a823007" providerId="LiveId" clId="{8EA9465E-C4FA-4A35-A26D-FD19EC08CFF4}" dt="2025-06-15T20:55:37.239" v="1"/>
        <pc:sldMkLst>
          <pc:docMk/>
          <pc:sldMk cId="2396683602" sldId="398"/>
        </pc:sldMkLst>
      </pc:sldChg>
      <pc:sldChg chg="add">
        <pc:chgData name="Brandon Leung" userId="95e333b92a823007" providerId="LiveId" clId="{8EA9465E-C4FA-4A35-A26D-FD19EC08CFF4}" dt="2025-06-15T20:55:37.239" v="1"/>
        <pc:sldMkLst>
          <pc:docMk/>
          <pc:sldMk cId="1151294146" sldId="399"/>
        </pc:sldMkLst>
      </pc:sldChg>
      <pc:sldChg chg="modSp add mod">
        <pc:chgData name="Brandon Leung" userId="95e333b92a823007" providerId="LiveId" clId="{8EA9465E-C4FA-4A35-A26D-FD19EC08CFF4}" dt="2025-06-15T20:55:37.433" v="2" actId="27636"/>
        <pc:sldMkLst>
          <pc:docMk/>
          <pc:sldMk cId="3270182458" sldId="400"/>
        </pc:sldMkLst>
      </pc:sldChg>
      <pc:sldChg chg="modSp add mod">
        <pc:chgData name="Brandon Leung" userId="95e333b92a823007" providerId="LiveId" clId="{8EA9465E-C4FA-4A35-A26D-FD19EC08CFF4}" dt="2025-06-16T18:16:30.841" v="6831" actId="1076"/>
        <pc:sldMkLst>
          <pc:docMk/>
          <pc:sldMk cId="2899523360" sldId="401"/>
        </pc:sldMkLst>
      </pc:sldChg>
      <pc:sldChg chg="add">
        <pc:chgData name="Brandon Leung" userId="95e333b92a823007" providerId="LiveId" clId="{8EA9465E-C4FA-4A35-A26D-FD19EC08CFF4}" dt="2025-06-15T20:55:37.239" v="1"/>
        <pc:sldMkLst>
          <pc:docMk/>
          <pc:sldMk cId="2578327810" sldId="402"/>
        </pc:sldMkLst>
      </pc:sldChg>
      <pc:sldChg chg="add del setBg">
        <pc:chgData name="Brandon Leung" userId="95e333b92a823007" providerId="LiveId" clId="{8EA9465E-C4FA-4A35-A26D-FD19EC08CFF4}" dt="2025-06-15T21:02:09.465" v="7"/>
        <pc:sldMkLst>
          <pc:docMk/>
          <pc:sldMk cId="3412153801" sldId="404"/>
        </pc:sldMkLst>
      </pc:sldChg>
      <pc:sldChg chg="add del">
        <pc:chgData name="Brandon Leung" userId="95e333b92a823007" providerId="LiveId" clId="{8EA9465E-C4FA-4A35-A26D-FD19EC08CFF4}" dt="2025-06-15T21:02:03.263" v="6"/>
        <pc:sldMkLst>
          <pc:docMk/>
          <pc:sldMk cId="1424762678" sldId="405"/>
        </pc:sldMkLst>
      </pc:sldChg>
      <pc:sldChg chg="addSp modSp add del mod modAnim">
        <pc:chgData name="Brandon Leung" userId="95e333b92a823007" providerId="LiveId" clId="{8EA9465E-C4FA-4A35-A26D-FD19EC08CFF4}" dt="2025-06-21T00:31:41.432" v="10592" actId="113"/>
        <pc:sldMkLst>
          <pc:docMk/>
          <pc:sldMk cId="550865298" sldId="406"/>
        </pc:sldMkLst>
      </pc:sldChg>
      <pc:sldChg chg="modSp add mod setBg">
        <pc:chgData name="Brandon Leung" userId="95e333b92a823007" providerId="LiveId" clId="{8EA9465E-C4FA-4A35-A26D-FD19EC08CFF4}" dt="2025-06-15T21:03:44.698" v="18"/>
        <pc:sldMkLst>
          <pc:docMk/>
          <pc:sldMk cId="144043433" sldId="407"/>
        </pc:sldMkLst>
      </pc:sldChg>
      <pc:sldChg chg="addSp modSp add mod ord">
        <pc:chgData name="Brandon Leung" userId="95e333b92a823007" providerId="LiveId" clId="{8EA9465E-C4FA-4A35-A26D-FD19EC08CFF4}" dt="2025-06-20T23:14:38.449" v="8873" actId="113"/>
        <pc:sldMkLst>
          <pc:docMk/>
          <pc:sldMk cId="1012157056" sldId="408"/>
        </pc:sldMkLst>
      </pc:sldChg>
      <pc:sldChg chg="modSp add mod">
        <pc:chgData name="Brandon Leung" userId="95e333b92a823007" providerId="LiveId" clId="{8EA9465E-C4FA-4A35-A26D-FD19EC08CFF4}" dt="2025-06-16T07:50:43.356" v="6830" actId="20577"/>
        <pc:sldMkLst>
          <pc:docMk/>
          <pc:sldMk cId="4148965763" sldId="409"/>
        </pc:sldMkLst>
      </pc:sldChg>
      <pc:sldChg chg="addSp modSp add mod">
        <pc:chgData name="Brandon Leung" userId="95e333b92a823007" providerId="LiveId" clId="{8EA9465E-C4FA-4A35-A26D-FD19EC08CFF4}" dt="2025-06-23T02:18:49.827" v="11274" actId="113"/>
        <pc:sldMkLst>
          <pc:docMk/>
          <pc:sldMk cId="3715441743" sldId="410"/>
        </pc:sldMkLst>
      </pc:sldChg>
      <pc:sldChg chg="modSp add mod setBg">
        <pc:chgData name="Brandon Leung" userId="95e333b92a823007" providerId="LiveId" clId="{8EA9465E-C4FA-4A35-A26D-FD19EC08CFF4}" dt="2025-06-15T21:07:34.874" v="380"/>
        <pc:sldMkLst>
          <pc:docMk/>
          <pc:sldMk cId="1910405675" sldId="411"/>
        </pc:sldMkLst>
      </pc:sldChg>
      <pc:sldChg chg="modSp add mod">
        <pc:chgData name="Brandon Leung" userId="95e333b92a823007" providerId="LiveId" clId="{8EA9465E-C4FA-4A35-A26D-FD19EC08CFF4}" dt="2025-06-15T21:12:49.524" v="1054" actId="20577"/>
        <pc:sldMkLst>
          <pc:docMk/>
          <pc:sldMk cId="2501263005" sldId="412"/>
        </pc:sldMkLst>
      </pc:sldChg>
      <pc:sldChg chg="addSp modSp add mod">
        <pc:chgData name="Brandon Leung" userId="95e333b92a823007" providerId="LiveId" clId="{8EA9465E-C4FA-4A35-A26D-FD19EC08CFF4}" dt="2025-06-16T07:49:01.109" v="6685" actId="113"/>
        <pc:sldMkLst>
          <pc:docMk/>
          <pc:sldMk cId="1986862719" sldId="413"/>
        </pc:sldMkLst>
      </pc:sldChg>
      <pc:sldChg chg="modSp add mod setBg">
        <pc:chgData name="Brandon Leung" userId="95e333b92a823007" providerId="LiveId" clId="{8EA9465E-C4FA-4A35-A26D-FD19EC08CFF4}" dt="2025-06-15T21:38:56.125" v="2605"/>
        <pc:sldMkLst>
          <pc:docMk/>
          <pc:sldMk cId="2538633280" sldId="414"/>
        </pc:sldMkLst>
      </pc:sldChg>
      <pc:sldChg chg="addSp modSp add mod">
        <pc:chgData name="Brandon Leung" userId="95e333b92a823007" providerId="LiveId" clId="{8EA9465E-C4FA-4A35-A26D-FD19EC08CFF4}" dt="2025-06-15T21:34:04.833" v="2604" actId="1076"/>
        <pc:sldMkLst>
          <pc:docMk/>
          <pc:sldMk cId="2711576051" sldId="415"/>
        </pc:sldMkLst>
      </pc:sldChg>
      <pc:sldChg chg="modSp add mod">
        <pc:chgData name="Brandon Leung" userId="95e333b92a823007" providerId="LiveId" clId="{8EA9465E-C4FA-4A35-A26D-FD19EC08CFF4}" dt="2025-06-15T21:31:21.785" v="2287" actId="113"/>
        <pc:sldMkLst>
          <pc:docMk/>
          <pc:sldMk cId="669126197" sldId="416"/>
        </pc:sldMkLst>
      </pc:sldChg>
      <pc:sldChg chg="addSp modSp add mod">
        <pc:chgData name="Brandon Leung" userId="95e333b92a823007" providerId="LiveId" clId="{8EA9465E-C4FA-4A35-A26D-FD19EC08CFF4}" dt="2025-06-16T07:17:32.013" v="3803" actId="14100"/>
        <pc:sldMkLst>
          <pc:docMk/>
          <pc:sldMk cId="3191259369" sldId="417"/>
        </pc:sldMkLst>
      </pc:sldChg>
      <pc:sldChg chg="modSp add mod setBg">
        <pc:chgData name="Brandon Leung" userId="95e333b92a823007" providerId="LiveId" clId="{8EA9465E-C4FA-4A35-A26D-FD19EC08CFF4}" dt="2025-06-16T07:21:20.624" v="3872"/>
        <pc:sldMkLst>
          <pc:docMk/>
          <pc:sldMk cId="456184726" sldId="418"/>
        </pc:sldMkLst>
      </pc:sldChg>
      <pc:sldChg chg="addSp modSp add mod">
        <pc:chgData name="Brandon Leung" userId="95e333b92a823007" providerId="LiveId" clId="{8EA9465E-C4FA-4A35-A26D-FD19EC08CFF4}" dt="2025-06-18T19:04:25.892" v="7078" actId="1076"/>
        <pc:sldMkLst>
          <pc:docMk/>
          <pc:sldMk cId="2303530952" sldId="419"/>
        </pc:sldMkLst>
      </pc:sldChg>
      <pc:sldChg chg="add">
        <pc:chgData name="Brandon Leung" userId="95e333b92a823007" providerId="LiveId" clId="{8EA9465E-C4FA-4A35-A26D-FD19EC08CFF4}" dt="2025-06-16T07:21:14.538" v="3869"/>
        <pc:sldMkLst>
          <pc:docMk/>
          <pc:sldMk cId="1139440942" sldId="420"/>
        </pc:sldMkLst>
      </pc:sldChg>
      <pc:sldChg chg="add">
        <pc:chgData name="Brandon Leung" userId="95e333b92a823007" providerId="LiveId" clId="{8EA9465E-C4FA-4A35-A26D-FD19EC08CFF4}" dt="2025-06-16T07:21:14.727" v="3870"/>
        <pc:sldMkLst>
          <pc:docMk/>
          <pc:sldMk cId="3257939400" sldId="421"/>
        </pc:sldMkLst>
      </pc:sldChg>
      <pc:sldChg chg="add">
        <pc:chgData name="Brandon Leung" userId="95e333b92a823007" providerId="LiveId" clId="{8EA9465E-C4FA-4A35-A26D-FD19EC08CFF4}" dt="2025-06-16T07:21:14.912" v="3871"/>
        <pc:sldMkLst>
          <pc:docMk/>
          <pc:sldMk cId="2072366215" sldId="422"/>
        </pc:sldMkLst>
      </pc:sldChg>
      <pc:sldChg chg="modSp add mod">
        <pc:chgData name="Brandon Leung" userId="95e333b92a823007" providerId="LiveId" clId="{8EA9465E-C4FA-4A35-A26D-FD19EC08CFF4}" dt="2025-06-24T07:11:19.226" v="11448" actId="113"/>
        <pc:sldMkLst>
          <pc:docMk/>
          <pc:sldMk cId="3060601031" sldId="423"/>
        </pc:sldMkLst>
      </pc:sldChg>
      <pc:sldChg chg="addSp delSp modSp add mod modNotesTx">
        <pc:chgData name="Brandon Leung" userId="95e333b92a823007" providerId="LiveId" clId="{8EA9465E-C4FA-4A35-A26D-FD19EC08CFF4}" dt="2025-06-24T07:31:07.312" v="12362" actId="208"/>
        <pc:sldMkLst>
          <pc:docMk/>
          <pc:sldMk cId="1888345600" sldId="424"/>
        </pc:sldMkLst>
      </pc:sldChg>
      <pc:sldChg chg="modSp add mod">
        <pc:chgData name="Brandon Leung" userId="95e333b92a823007" providerId="LiveId" clId="{8EA9465E-C4FA-4A35-A26D-FD19EC08CFF4}" dt="2025-06-20T23:57:18.696" v="10161" actId="113"/>
        <pc:sldMkLst>
          <pc:docMk/>
          <pc:sldMk cId="2657566796" sldId="425"/>
        </pc:sldMkLst>
      </pc:sldChg>
      <pc:sldChg chg="add">
        <pc:chgData name="Brandon Leung" userId="95e333b92a823007" providerId="LiveId" clId="{8EA9465E-C4FA-4A35-A26D-FD19EC08CFF4}" dt="2025-06-21T00:34:57.046" v="10593"/>
        <pc:sldMkLst>
          <pc:docMk/>
          <pc:sldMk cId="212595421" sldId="426"/>
        </pc:sldMkLst>
      </pc:sldChg>
      <pc:sldChg chg="add">
        <pc:chgData name="Brandon Leung" userId="95e333b92a823007" providerId="LiveId" clId="{8EA9465E-C4FA-4A35-A26D-FD19EC08CFF4}" dt="2025-06-24T07:02:01.047" v="11275"/>
        <pc:sldMkLst>
          <pc:docMk/>
          <pc:sldMk cId="952663836" sldId="427"/>
        </pc:sldMkLst>
      </pc:sldChg>
      <pc:sldChg chg="add">
        <pc:chgData name="Brandon Leung" userId="95e333b92a823007" providerId="LiveId" clId="{8EA9465E-C4FA-4A35-A26D-FD19EC08CFF4}" dt="2025-06-24T07:11:42.700" v="11449"/>
        <pc:sldMkLst>
          <pc:docMk/>
          <pc:sldMk cId="3448869833" sldId="4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1AEF4-E810-4F24-95B6-1B9DE319C986}"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F360B-493A-4307-A4FD-1F95DB4F5256}" type="slidenum">
              <a:rPr lang="en-US" smtClean="0"/>
              <a:t>‹#›</a:t>
            </a:fld>
            <a:endParaRPr lang="en-US"/>
          </a:p>
        </p:txBody>
      </p:sp>
    </p:spTree>
    <p:extLst>
      <p:ext uri="{BB962C8B-B14F-4D97-AF65-F5344CB8AC3E}">
        <p14:creationId xmlns:p14="http://schemas.microsoft.com/office/powerpoint/2010/main" val="381127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ats.stackexchange.com/questions/524043/what-are-exact-inputs-and-their-dimension-for-decoder-part-of-the-transformer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jalammar.github.io/illustrated-transform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68a67cb4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068a67cb4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https://ai.stackexchange.com/questions/16516/is-the-mask-needed-for-masked-self-attention-during-inference-with-gpt-2</a:t>
            </a:r>
          </a:p>
        </p:txBody>
      </p:sp>
    </p:spTree>
    <p:extLst>
      <p:ext uri="{BB962C8B-B14F-4D97-AF65-F5344CB8AC3E}">
        <p14:creationId xmlns:p14="http://schemas.microsoft.com/office/powerpoint/2010/main" val="3758242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6F360B-493A-4307-A4FD-1F95DB4F5256}" type="slidenum">
              <a:rPr lang="en-US" smtClean="0"/>
              <a:t>16</a:t>
            </a:fld>
            <a:endParaRPr lang="en-US"/>
          </a:p>
        </p:txBody>
      </p:sp>
    </p:spTree>
    <p:extLst>
      <p:ext uri="{BB962C8B-B14F-4D97-AF65-F5344CB8AC3E}">
        <p14:creationId xmlns:p14="http://schemas.microsoft.com/office/powerpoint/2010/main" val="4040369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https://www.youtube.com/watch?v=5ZlavKF_98U</a:t>
            </a:r>
          </a:p>
          <a:p>
            <a:r>
              <a:rPr lang="en-US" dirty="0"/>
              <a:t>https://arxiv.org/pdf/2309.06180</a:t>
            </a:r>
          </a:p>
          <a:p>
            <a:endParaRPr lang="en-US" dirty="0"/>
          </a:p>
        </p:txBody>
      </p:sp>
      <p:sp>
        <p:nvSpPr>
          <p:cNvPr id="4" name="Slide Number Placeholder 3"/>
          <p:cNvSpPr>
            <a:spLocks noGrp="1"/>
          </p:cNvSpPr>
          <p:nvPr>
            <p:ph type="sldNum" sz="quarter" idx="5"/>
          </p:nvPr>
        </p:nvSpPr>
        <p:spPr/>
        <p:txBody>
          <a:bodyPr/>
          <a:lstStyle/>
          <a:p>
            <a:fld id="{556F360B-493A-4307-A4FD-1F95DB4F5256}" type="slidenum">
              <a:rPr lang="en-US" smtClean="0"/>
              <a:t>17</a:t>
            </a:fld>
            <a:endParaRPr lang="en-US"/>
          </a:p>
        </p:txBody>
      </p:sp>
    </p:spTree>
    <p:extLst>
      <p:ext uri="{BB962C8B-B14F-4D97-AF65-F5344CB8AC3E}">
        <p14:creationId xmlns:p14="http://schemas.microsoft.com/office/powerpoint/2010/main" val="1952670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EF78D0DF-716D-66AB-A814-8E039C276BAA}"/>
            </a:ext>
          </a:extLst>
        </p:cNvPr>
        <p:cNvGrpSpPr/>
        <p:nvPr/>
      </p:nvGrpSpPr>
      <p:grpSpPr>
        <a:xfrm>
          <a:off x="0" y="0"/>
          <a:ext cx="0" cy="0"/>
          <a:chOff x="0" y="0"/>
          <a:chExt cx="0" cy="0"/>
        </a:xfrm>
      </p:grpSpPr>
      <p:sp>
        <p:nvSpPr>
          <p:cNvPr id="387" name="Google Shape;387;gf287e6205b_1_97:notes">
            <a:extLst>
              <a:ext uri="{FF2B5EF4-FFF2-40B4-BE49-F238E27FC236}">
                <a16:creationId xmlns:a16="http://schemas.microsoft.com/office/drawing/2014/main" id="{AFFD502A-661C-53A4-68E1-9D504F3A4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f287e6205b_1_97:notes">
            <a:extLst>
              <a:ext uri="{FF2B5EF4-FFF2-40B4-BE49-F238E27FC236}">
                <a16:creationId xmlns:a16="http://schemas.microsoft.com/office/drawing/2014/main" id="{33AFCFCE-7AC8-3F37-4764-CCEC677463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92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D6E97E89-BDAF-AA18-5893-B52A936CAE86}"/>
            </a:ext>
          </a:extLst>
        </p:cNvPr>
        <p:cNvGrpSpPr/>
        <p:nvPr/>
      </p:nvGrpSpPr>
      <p:grpSpPr>
        <a:xfrm>
          <a:off x="0" y="0"/>
          <a:ext cx="0" cy="0"/>
          <a:chOff x="0" y="0"/>
          <a:chExt cx="0" cy="0"/>
        </a:xfrm>
      </p:grpSpPr>
      <p:sp>
        <p:nvSpPr>
          <p:cNvPr id="387" name="Google Shape;387;gf287e6205b_1_97:notes">
            <a:extLst>
              <a:ext uri="{FF2B5EF4-FFF2-40B4-BE49-F238E27FC236}">
                <a16:creationId xmlns:a16="http://schemas.microsoft.com/office/drawing/2014/main" id="{38F6F02D-EACA-56F8-D079-761CDBF3B4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f287e6205b_1_97:notes">
            <a:extLst>
              <a:ext uri="{FF2B5EF4-FFF2-40B4-BE49-F238E27FC236}">
                <a16:creationId xmlns:a16="http://schemas.microsoft.com/office/drawing/2014/main" id="{1E6B54D1-709A-5F6E-D6B7-E85E6BF620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7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6718CF27-BB97-B5C8-E654-B5A4B48D8D91}"/>
            </a:ext>
          </a:extLst>
        </p:cNvPr>
        <p:cNvGrpSpPr/>
        <p:nvPr/>
      </p:nvGrpSpPr>
      <p:grpSpPr>
        <a:xfrm>
          <a:off x="0" y="0"/>
          <a:ext cx="0" cy="0"/>
          <a:chOff x="0" y="0"/>
          <a:chExt cx="0" cy="0"/>
        </a:xfrm>
      </p:grpSpPr>
      <p:sp>
        <p:nvSpPr>
          <p:cNvPr id="387" name="Google Shape;387;gf287e6205b_1_97:notes">
            <a:extLst>
              <a:ext uri="{FF2B5EF4-FFF2-40B4-BE49-F238E27FC236}">
                <a16:creationId xmlns:a16="http://schemas.microsoft.com/office/drawing/2014/main" id="{5609221C-3542-F937-C877-A1A71AFBC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f287e6205b_1_97:notes">
            <a:extLst>
              <a:ext uri="{FF2B5EF4-FFF2-40B4-BE49-F238E27FC236}">
                <a16:creationId xmlns:a16="http://schemas.microsoft.com/office/drawing/2014/main" id="{8E814E88-2C88-135B-5C8F-4188924A8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889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https://llava-vl.github.io/</a:t>
            </a:r>
          </a:p>
        </p:txBody>
      </p:sp>
    </p:spTree>
    <p:extLst>
      <p:ext uri="{BB962C8B-B14F-4D97-AF65-F5344CB8AC3E}">
        <p14:creationId xmlns:p14="http://schemas.microsoft.com/office/powerpoint/2010/main" val="205132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B1CBE3D2-DD6F-2AB4-9820-2388A8D75F03}"/>
            </a:ext>
          </a:extLst>
        </p:cNvPr>
        <p:cNvGrpSpPr/>
        <p:nvPr/>
      </p:nvGrpSpPr>
      <p:grpSpPr>
        <a:xfrm>
          <a:off x="0" y="0"/>
          <a:ext cx="0" cy="0"/>
          <a:chOff x="0" y="0"/>
          <a:chExt cx="0" cy="0"/>
        </a:xfrm>
      </p:grpSpPr>
      <p:sp>
        <p:nvSpPr>
          <p:cNvPr id="387" name="Google Shape;387;gf287e6205b_1_97:notes">
            <a:extLst>
              <a:ext uri="{FF2B5EF4-FFF2-40B4-BE49-F238E27FC236}">
                <a16:creationId xmlns:a16="http://schemas.microsoft.com/office/drawing/2014/main" id="{2EDEFE43-57DE-CF3F-0F52-691B0F3929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f287e6205b_1_97:notes">
            <a:extLst>
              <a:ext uri="{FF2B5EF4-FFF2-40B4-BE49-F238E27FC236}">
                <a16:creationId xmlns:a16="http://schemas.microsoft.com/office/drawing/2014/main" id="{23CE2982-E03B-5FA2-72C8-63017D272E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3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54D1190-CAEA-A86C-0511-E4CE7632C547}"/>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894055B8-45E6-B8C6-E600-8127AB11F3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73C68048-D9A0-FF00-3F3C-362DD604F0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995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https://cameronrwolfe.substack.com/p/basics-of-reinforcement-learning</a:t>
            </a:r>
          </a:p>
        </p:txBody>
      </p:sp>
    </p:spTree>
    <p:extLst>
      <p:ext uri="{BB962C8B-B14F-4D97-AF65-F5344CB8AC3E}">
        <p14:creationId xmlns:p14="http://schemas.microsoft.com/office/powerpoint/2010/main" val="2344647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068a67cb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068a67cb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47D31C33-90B0-059B-DD30-650A448AD06E}"/>
            </a:ext>
          </a:extLst>
        </p:cNvPr>
        <p:cNvGrpSpPr/>
        <p:nvPr/>
      </p:nvGrpSpPr>
      <p:grpSpPr>
        <a:xfrm>
          <a:off x="0" y="0"/>
          <a:ext cx="0" cy="0"/>
          <a:chOff x="0" y="0"/>
          <a:chExt cx="0" cy="0"/>
        </a:xfrm>
      </p:grpSpPr>
      <p:sp>
        <p:nvSpPr>
          <p:cNvPr id="129" name="Google Shape;129;g34d49a8953b_0_57:notes">
            <a:extLst>
              <a:ext uri="{FF2B5EF4-FFF2-40B4-BE49-F238E27FC236}">
                <a16:creationId xmlns:a16="http://schemas.microsoft.com/office/drawing/2014/main" id="{DA4EBAA7-40DC-F70E-4D1E-8E959B48D2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4d49a8953b_0_57:notes">
            <a:extLst>
              <a:ext uri="{FF2B5EF4-FFF2-40B4-BE49-F238E27FC236}">
                <a16:creationId xmlns:a16="http://schemas.microsoft.com/office/drawing/2014/main" id="{4986EE39-D732-9BA8-22B9-FC7674DECD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19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https://cameronrwolfe.substack.com/p/proximal-policy-optimization-ppo</a:t>
            </a:r>
          </a:p>
          <a:p>
            <a:r>
              <a:rPr lang="en-US" dirty="0"/>
              <a:t>https://www.reddit.com/r/ChatGPTPro/comments/1ibph6u/grpo_group_relative_policy_optimization/</a:t>
            </a:r>
          </a:p>
          <a:p>
            <a:r>
              <a:rPr lang="en-US" dirty="0"/>
              <a:t>https://stackoverflow.com/questions/46422845/what-is-the-way-to-understand-proximal-policy-optimization-algorithm-in-rl</a:t>
            </a:r>
          </a:p>
        </p:txBody>
      </p:sp>
    </p:spTree>
    <p:extLst>
      <p:ext uri="{BB962C8B-B14F-4D97-AF65-F5344CB8AC3E}">
        <p14:creationId xmlns:p14="http://schemas.microsoft.com/office/powerpoint/2010/main" val="3490517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https://www.youtube.com/watch?v=hvGa5Mba4c8&amp;t=1s</a:t>
            </a:r>
          </a:p>
          <a:p>
            <a:r>
              <a:rPr lang="en-US" dirty="0"/>
              <a:t>https://rlhfbook.com/</a:t>
            </a:r>
          </a:p>
        </p:txBody>
      </p:sp>
    </p:spTree>
    <p:extLst>
      <p:ext uri="{BB962C8B-B14F-4D97-AF65-F5344CB8AC3E}">
        <p14:creationId xmlns:p14="http://schemas.microsoft.com/office/powerpoint/2010/main" val="3014051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https://www.youtube.com/watch?v=mXWiDU9-fOk&amp;t=1340s</a:t>
            </a:r>
          </a:p>
        </p:txBody>
      </p:sp>
      <p:sp>
        <p:nvSpPr>
          <p:cNvPr id="4" name="Slide Number Placeholder 3"/>
          <p:cNvSpPr>
            <a:spLocks noGrp="1"/>
          </p:cNvSpPr>
          <p:nvPr>
            <p:ph type="sldNum" sz="quarter" idx="5"/>
          </p:nvPr>
        </p:nvSpPr>
        <p:spPr/>
        <p:txBody>
          <a:bodyPr/>
          <a:lstStyle/>
          <a:p>
            <a:fld id="{556F360B-493A-4307-A4FD-1F95DB4F5256}" type="slidenum">
              <a:rPr lang="en-US" smtClean="0"/>
              <a:t>55</a:t>
            </a:fld>
            <a:endParaRPr lang="en-US"/>
          </a:p>
        </p:txBody>
      </p:sp>
    </p:spTree>
    <p:extLst>
      <p:ext uri="{BB962C8B-B14F-4D97-AF65-F5344CB8AC3E}">
        <p14:creationId xmlns:p14="http://schemas.microsoft.com/office/powerpoint/2010/main" val="3275048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https://arxiv.org/pdf/2305.18290</a:t>
            </a:r>
          </a:p>
          <a:p>
            <a:r>
              <a:rPr lang="en-US" dirty="0"/>
              <a:t>https://towardsdatascience.com/understanding-the-implications-of-direct-preference-optimization-a4bbd2d85841/</a:t>
            </a:r>
          </a:p>
          <a:p>
            <a:r>
              <a:rPr lang="en-US" dirty="0"/>
              <a:t>https://www.youtube.com/watch?v=hvGa5Mba4c8&amp;t=1s</a:t>
            </a:r>
          </a:p>
          <a:p>
            <a:endParaRPr lang="en-US" dirty="0"/>
          </a:p>
        </p:txBody>
      </p:sp>
    </p:spTree>
    <p:extLst>
      <p:ext uri="{BB962C8B-B14F-4D97-AF65-F5344CB8AC3E}">
        <p14:creationId xmlns:p14="http://schemas.microsoft.com/office/powerpoint/2010/main" val="4183030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https://datascience.stackexchange.com/questions/84192/difference-between-supervised-learning-and-imitation-learning</a:t>
            </a:r>
          </a:p>
          <a:p>
            <a:r>
              <a:rPr lang="en-US" dirty="0"/>
              <a:t>https://smartlabai.medium.com/a-brief-overview-of-imitation-learning-8a8a75c44a9c</a:t>
            </a:r>
          </a:p>
          <a:p>
            <a:r>
              <a:rPr lang="en-US" dirty="0"/>
              <a:t>https://web.stanford.edu/class/cs237b/pdfs/lecture/lecture_10111213.pdf</a:t>
            </a:r>
          </a:p>
        </p:txBody>
      </p:sp>
    </p:spTree>
    <p:extLst>
      <p:ext uri="{BB962C8B-B14F-4D97-AF65-F5344CB8AC3E}">
        <p14:creationId xmlns:p14="http://schemas.microsoft.com/office/powerpoint/2010/main" val="63159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5D0CE7C9-BE1F-FAE2-6185-D8B70C730357}"/>
            </a:ext>
          </a:extLst>
        </p:cNvPr>
        <p:cNvGrpSpPr/>
        <p:nvPr/>
      </p:nvGrpSpPr>
      <p:grpSpPr>
        <a:xfrm>
          <a:off x="0" y="0"/>
          <a:ext cx="0" cy="0"/>
          <a:chOff x="0" y="0"/>
          <a:chExt cx="0" cy="0"/>
        </a:xfrm>
      </p:grpSpPr>
      <p:sp>
        <p:nvSpPr>
          <p:cNvPr id="387" name="Google Shape;387;gf287e6205b_1_97:notes">
            <a:extLst>
              <a:ext uri="{FF2B5EF4-FFF2-40B4-BE49-F238E27FC236}">
                <a16:creationId xmlns:a16="http://schemas.microsoft.com/office/drawing/2014/main" id="{2BC53E0A-CC7D-92DC-2509-44109770D2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f287e6205b_1_97:notes">
            <a:extLst>
              <a:ext uri="{FF2B5EF4-FFF2-40B4-BE49-F238E27FC236}">
                <a16:creationId xmlns:a16="http://schemas.microsoft.com/office/drawing/2014/main" id="{48740949-DBCB-193F-38E8-4F08F1AADB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56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68a67cb4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68a67cb4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08F03626-808A-BE47-587C-F37665E384A2}"/>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9C69DC6C-22F2-9581-74BC-C79B12533F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1784D9A4-088B-2045-2B44-7099C8F5E3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https://chatgpt.com/share/681b1781-f840-8008-b269-6d9bc59bd4da</a:t>
            </a:r>
          </a:p>
          <a:p>
            <a:pPr marL="0" lvl="0" indent="0" algn="l" rtl="0">
              <a:spcBef>
                <a:spcPts val="0"/>
              </a:spcBef>
              <a:spcAft>
                <a:spcPts val="0"/>
              </a:spcAft>
              <a:buNone/>
            </a:pPr>
            <a:r>
              <a:rPr lang="en-US" dirty="0"/>
              <a:t>Backpropagation through time and the brain Lillicrap and Santoro</a:t>
            </a:r>
          </a:p>
          <a:p>
            <a:pPr marL="0" lvl="0" indent="0" algn="l" rtl="0">
              <a:spcBef>
                <a:spcPts val="0"/>
              </a:spcBef>
              <a:spcAft>
                <a:spcPts val="0"/>
              </a:spcAft>
              <a:buNone/>
            </a:pPr>
            <a:r>
              <a:rPr lang="en-US" dirty="0"/>
              <a:t>https://pdf.sciencedirectassets.com/272014/1-s2.0-S0959438818X00063/1-s2.0-S0959438818302009/main.pdf?X-Amz-Security-Token=IQoJb3JpZ2luX2VjELD%2F%2F%2F%2F%2F%2F%2F%2F%2F%2FwEaCXVzLWVhc3QtMSJHMEUCIQC9Bz7wTjqQWDjAHs7iAgVRFQMAA52dupuH%2FfKSysN5ewIgGc4zvCikFe66odCVV2B6sC%2FO25r57DPPp14akjnsD4cqswUIWBAFGgwwNTkwMDM1NDY4NjUiDCn5EIJFX%2FH%2FE0ToYyqQBdjPy0TF3ScbtwAKmRFApRe5uhlxAoTeMtyRAkRMmXQhejnTuH4%2FwdewrKWeBC2KjVumzLyqoctScuvJYG8tFLhy5nuauPjM0encGIXVV%2FOQzZW9sB8g1jVyS759hVPTfkLYNovKSGCHNNd8TmBzwi1Y%2BtcwEK6SyHlEUTt52mRckKGOIJgIqk3s4F5y%2B6wpVpRrcD1LcVdca5P%2BZhy8apjOJtANrm9hL%2FtARkQz%2FguKtHCz2PMbCsbpZX7UTWuNOb9hygOcN7M1PDLVUG05Swk4wafhWf1%2B34ZDZFQCfd%2Ff0uM7aaZQDycDHF6Xm2kq80DWYkNGFmNyMcEv7duPMMtw1%2FI27rrOxp1AqCFwDifYPB%2BnARF6f%2FyVV0M51sgt5YzLXtqO7H6YJRU3m7QwhR1SmsAcvix1KDW8zqhsL2wS%2BfesFpEIQVIySPgF%2BxXk3Yr4KR4PPEPYzMGqMmsRvWnzAjSVH%2FBSYWZwtZBwXKq14hX2Yo%2FmuEg87UKoj8%2FXfP4nvD2tiqXNOhKJzg%2FRUO78gsYivmFfudYe7thkD4x3zyPw96iIz46EMGXwJR2GG7oUBWv%2FCtb%2BBs1ZLPaHuWh113UfbKx8AMpZOVbvI49A25m7KJyND2X9PiTrfNqAZy8%2FC5aLB2o8r%2BWpLK0NkQQ7fEUChLoobwHDFxhwpXJuf4UkVX2Tm%2FFspFAfP7ykY%2FBydYBOBFzGT6pxbWVNXk%2B%2FegPNjwZASfUwXHBSWX8Se4IWx0oWiakjfq6XWl7DqED0wkhcZuVQ4gLiSXkwE626Eqo%2ByBjw0CNMmOVmXm6d3aq%2FUKJ6qSWEsWMFXjeuDbsxbuNf5mRUeoYPBUYOBF%2FyXwpVeMSwrnEoPm7%2BSxkbMOCO7MAGOrEBLU7knbvLhjdaKiMvkEq6lZvx5wM1GYIWuYUdNY%2BubvxDX8%2FoO9jH0eQWksacM5nn2MPKSfz9m2Su78fc9EtGviov8jakLZZ%2FULlpP8GIzDxUBP2Lm%2F1cbdllyhfpp%2FU4ZYPtBtFf352ZhtrQKTuLn%2FeL19izLe1mmO9VYgGEQ6A4o%2BX5ZET4UIHbEZ4AMSwriBAJbuijKq0MGQJnejFKhNzxMcn0Q4OsXzj38oxIkT4Y&amp;X-Amz-Algorithm=AWS4-HMAC-SHA256&amp;X-Amz-Date=20250507T080222Z&amp;X-Amz-SignedHeaders=host&amp;X-Amz-Expires=300&amp;X-Amz-Credential=ASIAQ3PHCVTYUGDNKRUN%2F20250507%2Fus-east-1%2Fs3%2Faws4_request&amp;X-Amz-Signature=19c7bd03d00931a03db1757ab2e8d57d022ed6d1fb2df50fe4c4076948594139&amp;hash=215e6d8b10f600ab1e6b6986ce9a2bbbe7b70bced554a4146f23ef5e3503c3be&amp;host=68042c943591013ac2b2430a89b270f6af2c76d8dfd086a07176afe7c76c2c61&amp;pii=S0959438818302009&amp;tid=spdf-8d8c3b17-6b98-4c51-83d8-a6b37c0d6eff&amp;sid=a94d26194ca14641d01afbd258097a05cc6egxrqa&amp;type=client&amp;tsoh=d3d3LnNjaWVuY2VkaXJlY3QuY29t&amp;rh=d3d3LnNjaWVuY2VkaXJlY3QuY29t&amp;ua=0f155b5600015152075659&amp;rr=93bf31d99c797c41&amp;cc=u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695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a:extLst>
            <a:ext uri="{FF2B5EF4-FFF2-40B4-BE49-F238E27FC236}">
              <a16:creationId xmlns:a16="http://schemas.microsoft.com/office/drawing/2014/main" id="{25944A52-B6DD-10FF-58A9-2A94C3F9DA83}"/>
            </a:ext>
          </a:extLst>
        </p:cNvPr>
        <p:cNvGrpSpPr/>
        <p:nvPr/>
      </p:nvGrpSpPr>
      <p:grpSpPr>
        <a:xfrm>
          <a:off x="0" y="0"/>
          <a:ext cx="0" cy="0"/>
          <a:chOff x="0" y="0"/>
          <a:chExt cx="0" cy="0"/>
        </a:xfrm>
      </p:grpSpPr>
      <p:sp>
        <p:nvSpPr>
          <p:cNvPr id="587" name="Google Shape;587;g1068a67cb49_0_12:notes">
            <a:extLst>
              <a:ext uri="{FF2B5EF4-FFF2-40B4-BE49-F238E27FC236}">
                <a16:creationId xmlns:a16="http://schemas.microsoft.com/office/drawing/2014/main" id="{9146F5BD-A051-289C-56E0-A269FCEA90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068a67cb49_0_12:notes">
            <a:extLst>
              <a:ext uri="{FF2B5EF4-FFF2-40B4-BE49-F238E27FC236}">
                <a16:creationId xmlns:a16="http://schemas.microsoft.com/office/drawing/2014/main" id="{5A28A65A-DEA1-19E1-E0E2-387664358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https://stats.stackexchange.com/questions/524043/what-are-exact-inputs-and-their-dimension-for-decoder-part-of-the-transformers</a:t>
            </a:r>
            <a:endParaRPr dirty="0"/>
          </a:p>
          <a:p>
            <a:pPr marL="0" lvl="0" indent="0" algn="l" rtl="0">
              <a:spcBef>
                <a:spcPts val="0"/>
              </a:spcBef>
              <a:spcAft>
                <a:spcPts val="0"/>
              </a:spcAft>
              <a:buNone/>
            </a:pPr>
            <a:r>
              <a:rPr lang="en" u="sng" dirty="0">
                <a:solidFill>
                  <a:schemeClr val="hlink"/>
                </a:solidFill>
                <a:hlinkClick r:id="rId4"/>
              </a:rPr>
              <a:t>https://jalammar.github.io/illustrated-transformer/</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597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a:extLst>
            <a:ext uri="{FF2B5EF4-FFF2-40B4-BE49-F238E27FC236}">
              <a16:creationId xmlns:a16="http://schemas.microsoft.com/office/drawing/2014/main" id="{AA23826D-2F6A-D4E8-5303-5F1E26051B6D}"/>
            </a:ext>
          </a:extLst>
        </p:cNvPr>
        <p:cNvGrpSpPr/>
        <p:nvPr/>
      </p:nvGrpSpPr>
      <p:grpSpPr>
        <a:xfrm>
          <a:off x="0" y="0"/>
          <a:ext cx="0" cy="0"/>
          <a:chOff x="0" y="0"/>
          <a:chExt cx="0" cy="0"/>
        </a:xfrm>
      </p:grpSpPr>
      <p:sp>
        <p:nvSpPr>
          <p:cNvPr id="756" name="Google Shape;756;g2accd12f916_0_0:notes">
            <a:extLst>
              <a:ext uri="{FF2B5EF4-FFF2-40B4-BE49-F238E27FC236}">
                <a16:creationId xmlns:a16="http://schemas.microsoft.com/office/drawing/2014/main" id="{EB0E209F-1D84-95A0-0606-7860248896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ccd12f916_0_0:notes">
            <a:extLst>
              <a:ext uri="{FF2B5EF4-FFF2-40B4-BE49-F238E27FC236}">
                <a16:creationId xmlns:a16="http://schemas.microsoft.com/office/drawing/2014/main" id="{9C11F74A-8176-88D2-4A2B-28107A8C0D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44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https://arxiv.org/pdf/2407.06204</a:t>
            </a:r>
          </a:p>
          <a:p>
            <a:r>
              <a:rPr lang="en-US" dirty="0"/>
              <a:t>https://huggingface.co/blog/moe</a:t>
            </a:r>
          </a:p>
        </p:txBody>
      </p:sp>
    </p:spTree>
    <p:extLst>
      <p:ext uri="{BB962C8B-B14F-4D97-AF65-F5344CB8AC3E}">
        <p14:creationId xmlns:p14="http://schemas.microsoft.com/office/powerpoint/2010/main" val="4099364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https://arxiv.org/pdf/1904.10509</a:t>
            </a:r>
          </a:p>
        </p:txBody>
      </p:sp>
    </p:spTree>
    <p:extLst>
      <p:ext uri="{BB962C8B-B14F-4D97-AF65-F5344CB8AC3E}">
        <p14:creationId xmlns:p14="http://schemas.microsoft.com/office/powerpoint/2010/main" val="1336818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https://learn.deeplearning.ai/courses/how-transformer-llms-work/lesson/bpx95/self-attention</a:t>
            </a:r>
          </a:p>
        </p:txBody>
      </p:sp>
    </p:spTree>
    <p:extLst>
      <p:ext uri="{BB962C8B-B14F-4D97-AF65-F5344CB8AC3E}">
        <p14:creationId xmlns:p14="http://schemas.microsoft.com/office/powerpoint/2010/main" val="2500571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E471-4873-B6D1-F353-4702D424FF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DD8696-D9C4-3693-6B0A-AE8BF3E9B2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DDFCF0-F496-A942-9131-75C1C9362437}"/>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5" name="Footer Placeholder 4">
            <a:extLst>
              <a:ext uri="{FF2B5EF4-FFF2-40B4-BE49-F238E27FC236}">
                <a16:creationId xmlns:a16="http://schemas.microsoft.com/office/drawing/2014/main" id="{D06F7CDE-FA38-8E9D-4170-41F7CA2BA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EED23-A5DC-4D18-3A6B-E67CE1165D8A}"/>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150212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7272-B232-CD40-05A1-3A90F88333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88C4CF-4ED6-5780-B956-E87EA1C5D3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BCF4F-1A3C-AEC7-F0A5-71911A58939E}"/>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5" name="Footer Placeholder 4">
            <a:extLst>
              <a:ext uri="{FF2B5EF4-FFF2-40B4-BE49-F238E27FC236}">
                <a16:creationId xmlns:a16="http://schemas.microsoft.com/office/drawing/2014/main" id="{DB278BC7-B023-D176-CB63-4B4E15986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5CF4D-03D2-FFE2-7618-08923972C900}"/>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1017071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AF2BEF-50F6-4153-3DCD-272D7DC6CF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BD8B31-8854-D1A5-EF1F-F3044EE5A0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5E0CD-F787-D8A9-7771-EC30F0037513}"/>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5" name="Footer Placeholder 4">
            <a:extLst>
              <a:ext uri="{FF2B5EF4-FFF2-40B4-BE49-F238E27FC236}">
                <a16:creationId xmlns:a16="http://schemas.microsoft.com/office/drawing/2014/main" id="{5EB4D4BC-C97B-1803-7C6E-C0897280D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F1D2E-EAA9-F044-44DA-6AD298F331A8}"/>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3033635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314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45B4-77A3-3F89-E286-0D3FD968E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9A3AB-CF86-16C1-6F94-E7375C1F41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AE698-8AE2-7DEF-1860-CD33D452468B}"/>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5" name="Footer Placeholder 4">
            <a:extLst>
              <a:ext uri="{FF2B5EF4-FFF2-40B4-BE49-F238E27FC236}">
                <a16:creationId xmlns:a16="http://schemas.microsoft.com/office/drawing/2014/main" id="{5732A613-DA07-C73B-FF91-5B0620CDC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CC2BD-8FF9-C548-C884-4D45D0600642}"/>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3868645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262C-9C2F-E33B-8C14-5238FDF4D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75D4ED-345E-56EB-E886-F460373DE2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ACA35C-2292-A7CA-2890-F4425A9AA7D3}"/>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5" name="Footer Placeholder 4">
            <a:extLst>
              <a:ext uri="{FF2B5EF4-FFF2-40B4-BE49-F238E27FC236}">
                <a16:creationId xmlns:a16="http://schemas.microsoft.com/office/drawing/2014/main" id="{8CA2747F-6369-BCE8-2B3C-027851E25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DF9FA1-62C9-AFEB-043E-D2235824DE34}"/>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1830510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81BC-F73C-F34A-9AC8-6DC31B4186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4993B3-18AE-7D58-9425-78988394ED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835315-1BE6-71EE-BFAE-E0CA891CC2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57757B-6D4F-6F45-898C-60F416DAC2DE}"/>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6" name="Footer Placeholder 5">
            <a:extLst>
              <a:ext uri="{FF2B5EF4-FFF2-40B4-BE49-F238E27FC236}">
                <a16:creationId xmlns:a16="http://schemas.microsoft.com/office/drawing/2014/main" id="{EA2D1C55-2003-3CC2-D573-A23455D808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8FD17C-3670-FEAE-5134-1BF18FF7A2D5}"/>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2582580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BFBD-5E18-A7D5-DBF9-30AF6CF849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253DE5-A100-12C5-8188-0029BD11CC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C08089-85C2-BCE2-7D35-FAF0FA3538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010AA8-CC01-6621-76AB-2788B2507A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518448-3AE7-7CB0-3E60-A1BB8DB13C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D6A8F2-70AA-C8E7-71AF-2EAD7D3F1917}"/>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8" name="Footer Placeholder 7">
            <a:extLst>
              <a:ext uri="{FF2B5EF4-FFF2-40B4-BE49-F238E27FC236}">
                <a16:creationId xmlns:a16="http://schemas.microsoft.com/office/drawing/2014/main" id="{75737CD8-887A-47C7-D02C-1DD39D0D61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913698-4C42-39C1-EEFD-2624F47A6F04}"/>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2158128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D678-826A-9BC6-27E7-8DBCE3A5F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3417C0-AEE8-A449-9C70-47D6ADF412DC}"/>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4" name="Footer Placeholder 3">
            <a:extLst>
              <a:ext uri="{FF2B5EF4-FFF2-40B4-BE49-F238E27FC236}">
                <a16:creationId xmlns:a16="http://schemas.microsoft.com/office/drawing/2014/main" id="{03FA8BCD-FD41-B719-9800-DA4E8DFDC1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F1D8C6-B38A-3BC3-F1F9-26EA4CFE2B26}"/>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182197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83ABDE-0B81-03AE-C59F-B464504DD6ED}"/>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3" name="Footer Placeholder 2">
            <a:extLst>
              <a:ext uri="{FF2B5EF4-FFF2-40B4-BE49-F238E27FC236}">
                <a16:creationId xmlns:a16="http://schemas.microsoft.com/office/drawing/2014/main" id="{1C49B572-C609-6B0B-5363-60C7341BE3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7E71AD-188F-AA6B-761D-7C8E659E61AD}"/>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61008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D5B50-8960-07D3-B298-F30E8745D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B0F857-7CB3-9B67-86BC-652FC15009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9ADF0E-4C8A-BEB8-A209-8B11471575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C10C94-B384-58C6-D0E6-5B789F267D93}"/>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6" name="Footer Placeholder 5">
            <a:extLst>
              <a:ext uri="{FF2B5EF4-FFF2-40B4-BE49-F238E27FC236}">
                <a16:creationId xmlns:a16="http://schemas.microsoft.com/office/drawing/2014/main" id="{BA7B6931-A798-DA44-28E4-A13A98001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E77E1-3734-E2D0-B682-62B31443626C}"/>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308992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4BC3-025E-0544-B3B4-F4F5BF8191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CF2612-56B4-E691-4C67-D20B797F33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832A81-B830-01BB-04D6-1BB1BF7C7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F195F3-2A20-3FF0-D26B-C43CC8D00579}"/>
              </a:ext>
            </a:extLst>
          </p:cNvPr>
          <p:cNvSpPr>
            <a:spLocks noGrp="1"/>
          </p:cNvSpPr>
          <p:nvPr>
            <p:ph type="dt" sz="half" idx="10"/>
          </p:nvPr>
        </p:nvSpPr>
        <p:spPr/>
        <p:txBody>
          <a:bodyPr/>
          <a:lstStyle/>
          <a:p>
            <a:fld id="{7C2AD83F-947F-461D-82B5-A5FEB20DC08D}" type="datetimeFigureOut">
              <a:rPr lang="en-US" smtClean="0"/>
              <a:t>10/1/2025</a:t>
            </a:fld>
            <a:endParaRPr lang="en-US"/>
          </a:p>
        </p:txBody>
      </p:sp>
      <p:sp>
        <p:nvSpPr>
          <p:cNvPr id="6" name="Footer Placeholder 5">
            <a:extLst>
              <a:ext uri="{FF2B5EF4-FFF2-40B4-BE49-F238E27FC236}">
                <a16:creationId xmlns:a16="http://schemas.microsoft.com/office/drawing/2014/main" id="{43EDF104-DD0B-B5D1-3E53-0D7AC1FDDF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8505E8-37E8-5512-0C7D-29F732409E74}"/>
              </a:ext>
            </a:extLst>
          </p:cNvPr>
          <p:cNvSpPr>
            <a:spLocks noGrp="1"/>
          </p:cNvSpPr>
          <p:nvPr>
            <p:ph type="sldNum" sz="quarter" idx="12"/>
          </p:nvPr>
        </p:nvSpPr>
        <p:spPr/>
        <p:txBody>
          <a:bodyPr/>
          <a:lstStyle/>
          <a:p>
            <a:fld id="{E7C2D994-F0BA-40B7-BA24-35FA57E8A7F1}" type="slidenum">
              <a:rPr lang="en-US" smtClean="0"/>
              <a:t>‹#›</a:t>
            </a:fld>
            <a:endParaRPr lang="en-US"/>
          </a:p>
        </p:txBody>
      </p:sp>
    </p:spTree>
    <p:extLst>
      <p:ext uri="{BB962C8B-B14F-4D97-AF65-F5344CB8AC3E}">
        <p14:creationId xmlns:p14="http://schemas.microsoft.com/office/powerpoint/2010/main" val="2576011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1F67C5-D1E7-32F7-F515-6D1224686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FD7A31-3AF5-A6BA-1ACE-515AECD40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34E62-943C-4962-23DD-F8E6CE3EF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C2AD83F-947F-461D-82B5-A5FEB20DC08D}" type="datetimeFigureOut">
              <a:rPr lang="en-US" smtClean="0"/>
              <a:t>10/1/2025</a:t>
            </a:fld>
            <a:endParaRPr lang="en-US"/>
          </a:p>
        </p:txBody>
      </p:sp>
      <p:sp>
        <p:nvSpPr>
          <p:cNvPr id="5" name="Footer Placeholder 4">
            <a:extLst>
              <a:ext uri="{FF2B5EF4-FFF2-40B4-BE49-F238E27FC236}">
                <a16:creationId xmlns:a16="http://schemas.microsoft.com/office/drawing/2014/main" id="{D651D568-6E5F-E7EF-D368-584005AC1E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FE05DC-B672-FCD1-D18E-17B772DF06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2D994-F0BA-40B7-BA24-35FA57E8A7F1}" type="slidenum">
              <a:rPr lang="en-US" smtClean="0"/>
              <a:t>‹#›</a:t>
            </a:fld>
            <a:endParaRPr lang="en-US"/>
          </a:p>
        </p:txBody>
      </p:sp>
    </p:spTree>
    <p:extLst>
      <p:ext uri="{BB962C8B-B14F-4D97-AF65-F5344CB8AC3E}">
        <p14:creationId xmlns:p14="http://schemas.microsoft.com/office/powerpoint/2010/main" val="282769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54.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562"/>
        <p:cNvGrpSpPr/>
        <p:nvPr/>
      </p:nvGrpSpPr>
      <p:grpSpPr>
        <a:xfrm>
          <a:off x="0" y="0"/>
          <a:ext cx="0" cy="0"/>
          <a:chOff x="0" y="0"/>
          <a:chExt cx="0" cy="0"/>
        </a:xfrm>
      </p:grpSpPr>
      <p:sp>
        <p:nvSpPr>
          <p:cNvPr id="563" name="Google Shape;563;p59"/>
          <p:cNvSpPr txBox="1"/>
          <p:nvPr/>
        </p:nvSpPr>
        <p:spPr>
          <a:xfrm>
            <a:off x="0" y="294967"/>
            <a:ext cx="12192000" cy="3631723"/>
          </a:xfrm>
          <a:prstGeom prst="rect">
            <a:avLst/>
          </a:prstGeom>
          <a:noFill/>
          <a:ln>
            <a:noFill/>
          </a:ln>
        </p:spPr>
        <p:txBody>
          <a:bodyPr spcFirstLastPara="1" wrap="square" lIns="121900" tIns="121900" rIns="121900" bIns="121900" anchor="t" anchorCtr="0">
            <a:spAutoFit/>
          </a:bodyPr>
          <a:lstStyle/>
          <a:p>
            <a:pPr algn="ctr"/>
            <a:r>
              <a:rPr lang="en" sz="4400" b="1" dirty="0"/>
              <a:t>Neural Networks</a:t>
            </a:r>
            <a:endParaRPr sz="4400" b="1" dirty="0"/>
          </a:p>
          <a:p>
            <a:pPr algn="ctr"/>
            <a:r>
              <a:rPr lang="en" sz="4400" b="1" dirty="0"/>
              <a:t>Designed for</a:t>
            </a:r>
            <a:endParaRPr sz="4400" b="1" dirty="0"/>
          </a:p>
          <a:p>
            <a:pPr algn="ctr"/>
            <a:r>
              <a:rPr lang="en" sz="4400" b="1" dirty="0"/>
              <a:t>Sequential Data</a:t>
            </a:r>
            <a:endParaRPr sz="4400" b="1" dirty="0"/>
          </a:p>
          <a:p>
            <a:pPr algn="ctr"/>
            <a:endParaRPr sz="4400" b="1" dirty="0"/>
          </a:p>
          <a:p>
            <a:pPr algn="ctr"/>
            <a:r>
              <a:rPr lang="en" sz="4400" b="1" dirty="0"/>
              <a:t>(RNNs, LSTMs, Transformers)</a:t>
            </a:r>
            <a:endParaRPr sz="4400" b="1" dirty="0"/>
          </a:p>
        </p:txBody>
      </p:sp>
      <p:sp>
        <p:nvSpPr>
          <p:cNvPr id="564" name="Google Shape;564;p5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3A8CF-8F42-4B9F-E6FC-BD1609F39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28583-60E4-68F8-8EE9-98773A70A60E}"/>
              </a:ext>
            </a:extLst>
          </p:cNvPr>
          <p:cNvSpPr>
            <a:spLocks noGrp="1"/>
          </p:cNvSpPr>
          <p:nvPr>
            <p:ph type="title"/>
          </p:nvPr>
        </p:nvSpPr>
        <p:spPr>
          <a:xfrm>
            <a:off x="0" y="-64643"/>
            <a:ext cx="10250424" cy="745680"/>
          </a:xfrm>
        </p:spPr>
        <p:txBody>
          <a:bodyPr>
            <a:normAutofit/>
          </a:bodyPr>
          <a:lstStyle/>
          <a:p>
            <a:r>
              <a:rPr lang="en-US" sz="1867" u="sng" dirty="0"/>
              <a:t>Explain how KV Caching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9E1D42-89FD-4737-364D-D70842EDB81C}"/>
                  </a:ext>
                </a:extLst>
              </p:cNvPr>
              <p:cNvSpPr>
                <a:spLocks noGrp="1"/>
              </p:cNvSpPr>
              <p:nvPr>
                <p:ph idx="1"/>
              </p:nvPr>
            </p:nvSpPr>
            <p:spPr>
              <a:xfrm>
                <a:off x="134112" y="582041"/>
                <a:ext cx="11939355" cy="4351339"/>
              </a:xfrm>
            </p:spPr>
            <p:txBody>
              <a:bodyPr>
                <a:normAutofit/>
              </a:bodyPr>
              <a:lstStyle/>
              <a:p>
                <a:r>
                  <a:rPr lang="en-US" sz="1600" dirty="0"/>
                  <a:t>Unlike during training, with autoregressive inference we only use a single query token (the previously predicted output token)</a:t>
                </a:r>
              </a:p>
              <a:p>
                <a:r>
                  <a:rPr lang="en-US" sz="1600" dirty="0"/>
                  <a:t>As a result, we only need to compute 3 vectors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𝑄</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𝐾</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𝑡</m:t>
                        </m:r>
                      </m:sub>
                    </m:sSub>
                  </m:oMath>
                </a14:m>
                <a:r>
                  <a:rPr lang="en-US" sz="1600" dirty="0"/>
                  <a:t> and can use cached values for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𝐾</m:t>
                        </m:r>
                      </m:e>
                      <m:sub>
                        <m:r>
                          <a:rPr lang="en-US" sz="1600" i="1">
                            <a:latin typeface="Cambria Math" panose="02040503050406030204" pitchFamily="18" charset="0"/>
                          </a:rPr>
                          <m:t>1:</m:t>
                        </m:r>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1:</m:t>
                        </m:r>
                        <m:r>
                          <a:rPr lang="en-US" sz="1600" i="1">
                            <a:latin typeface="Cambria Math" panose="02040503050406030204" pitchFamily="18" charset="0"/>
                          </a:rPr>
                          <m:t>𝑡</m:t>
                        </m:r>
                        <m:r>
                          <a:rPr lang="en-US" sz="1600" i="1">
                            <a:latin typeface="Cambria Math" panose="02040503050406030204" pitchFamily="18" charset="0"/>
                          </a:rPr>
                          <m:t>−1</m:t>
                        </m:r>
                      </m:sub>
                    </m:sSub>
                  </m:oMath>
                </a14:m>
                <a:endParaRPr lang="en-US" sz="1600" dirty="0"/>
              </a:p>
              <a:p>
                <a:r>
                  <a:rPr lang="en-US" sz="1600" dirty="0"/>
                  <a:t>Results in </a:t>
                </a:r>
                <a14:m>
                  <m:oMath xmlns:m="http://schemas.openxmlformats.org/officeDocument/2006/math">
                    <m:r>
                      <a:rPr lang="en-US" sz="1600" i="1">
                        <a:latin typeface="Cambria Math" panose="02040503050406030204" pitchFamily="18" charset="0"/>
                      </a:rPr>
                      <m:t>𝑂</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r>
                  <a:rPr lang="en-US" sz="1600" dirty="0"/>
                  <a:t> instead of </a:t>
                </a:r>
                <a14:m>
                  <m:oMath xmlns:m="http://schemas.openxmlformats.org/officeDocument/2006/math">
                    <m:r>
                      <a:rPr lang="en-US" sz="1600" i="1">
                        <a:latin typeface="Cambria Math" panose="02040503050406030204" pitchFamily="18" charset="0"/>
                      </a:rPr>
                      <m:t>𝑂</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𝑡</m:t>
                            </m:r>
                          </m:e>
                        </m:d>
                      </m:e>
                      <m:sup>
                        <m:r>
                          <a:rPr lang="en-US" sz="1600" i="1">
                            <a:latin typeface="Cambria Math" panose="02040503050406030204" pitchFamily="18" charset="0"/>
                          </a:rPr>
                          <m:t>2</m:t>
                        </m:r>
                      </m:sup>
                    </m:sSup>
                  </m:oMath>
                </a14:m>
                <a:r>
                  <a:rPr lang="en-US" sz="1600" dirty="0"/>
                  <a:t> time per-token</a:t>
                </a:r>
              </a:p>
              <a:p>
                <a:endParaRPr lang="en-US" sz="1600" dirty="0"/>
              </a:p>
            </p:txBody>
          </p:sp>
        </mc:Choice>
        <mc:Fallback xmlns="">
          <p:sp>
            <p:nvSpPr>
              <p:cNvPr id="3" name="Content Placeholder 2">
                <a:extLst>
                  <a:ext uri="{FF2B5EF4-FFF2-40B4-BE49-F238E27FC236}">
                    <a16:creationId xmlns:a16="http://schemas.microsoft.com/office/drawing/2014/main" id="{0A9E1D42-89FD-4737-364D-D70842EDB81C}"/>
                  </a:ext>
                </a:extLst>
              </p:cNvPr>
              <p:cNvSpPr>
                <a:spLocks noGrp="1" noRot="1" noChangeAspect="1" noMove="1" noResize="1" noEditPoints="1" noAdjustHandles="1" noChangeArrowheads="1" noChangeShapeType="1" noTextEdit="1"/>
              </p:cNvSpPr>
              <p:nvPr>
                <p:ph idx="1"/>
              </p:nvPr>
            </p:nvSpPr>
            <p:spPr>
              <a:xfrm>
                <a:off x="134112" y="582041"/>
                <a:ext cx="11939355" cy="4351339"/>
              </a:xfrm>
              <a:blipFill>
                <a:blip r:embed="rId2"/>
                <a:stretch>
                  <a:fillRect l="-204" t="-98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E94D5EB-E585-C7CE-19F8-1AA5A2769800}"/>
              </a:ext>
            </a:extLst>
          </p:cNvPr>
          <p:cNvPicPr>
            <a:picLocks noChangeAspect="1"/>
          </p:cNvPicPr>
          <p:nvPr/>
        </p:nvPicPr>
        <p:blipFill>
          <a:blip r:embed="rId3"/>
          <a:stretch>
            <a:fillRect/>
          </a:stretch>
        </p:blipFill>
        <p:spPr>
          <a:xfrm>
            <a:off x="3164370" y="2554511"/>
            <a:ext cx="6076812" cy="3899559"/>
          </a:xfrm>
          <a:prstGeom prst="rect">
            <a:avLst/>
          </a:prstGeom>
          <a:ln>
            <a:solidFill>
              <a:schemeClr val="tx1"/>
            </a:solidFill>
          </a:ln>
        </p:spPr>
      </p:pic>
      <p:sp>
        <p:nvSpPr>
          <p:cNvPr id="4" name="Slide Number Placeholder 3">
            <a:extLst>
              <a:ext uri="{FF2B5EF4-FFF2-40B4-BE49-F238E27FC236}">
                <a16:creationId xmlns:a16="http://schemas.microsoft.com/office/drawing/2014/main" id="{9E7204D5-E9C2-2AF9-9144-2E53B060F514}"/>
              </a:ext>
            </a:extLst>
          </p:cNvPr>
          <p:cNvSpPr>
            <a:spLocks noGrp="1"/>
          </p:cNvSpPr>
          <p:nvPr>
            <p:ph type="sldNum" sz="quarter" idx="12"/>
          </p:nvPr>
        </p:nvSpPr>
        <p:spPr/>
        <p:txBody>
          <a:bodyPr/>
          <a:lstStyle/>
          <a:p>
            <a:fld id="{13FA7114-A053-4D77-83D8-BB2B688B3169}" type="slidenum">
              <a:rPr lang="en-US" smtClean="0"/>
              <a:t>10</a:t>
            </a:fld>
            <a:endParaRPr lang="en-US"/>
          </a:p>
        </p:txBody>
      </p:sp>
    </p:spTree>
    <p:extLst>
      <p:ext uri="{BB962C8B-B14F-4D97-AF65-F5344CB8AC3E}">
        <p14:creationId xmlns:p14="http://schemas.microsoft.com/office/powerpoint/2010/main" val="218817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99EBF-C5E1-C630-575A-3B91A7FF22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C454A6-6063-E9B2-D98B-7B6DE5A199D9}"/>
              </a:ext>
            </a:extLst>
          </p:cNvPr>
          <p:cNvSpPr>
            <a:spLocks noGrp="1"/>
          </p:cNvSpPr>
          <p:nvPr>
            <p:ph type="title"/>
          </p:nvPr>
        </p:nvSpPr>
        <p:spPr>
          <a:xfrm>
            <a:off x="0" y="-64643"/>
            <a:ext cx="10250424" cy="745680"/>
          </a:xfrm>
        </p:spPr>
        <p:txBody>
          <a:bodyPr>
            <a:normAutofit/>
          </a:bodyPr>
          <a:lstStyle/>
          <a:p>
            <a:r>
              <a:rPr lang="en-US" sz="1867" u="sng" dirty="0"/>
              <a:t>What is Grouped Query Attention?</a:t>
            </a:r>
          </a:p>
        </p:txBody>
      </p:sp>
      <p:sp>
        <p:nvSpPr>
          <p:cNvPr id="3" name="Content Placeholder 2">
            <a:extLst>
              <a:ext uri="{FF2B5EF4-FFF2-40B4-BE49-F238E27FC236}">
                <a16:creationId xmlns:a16="http://schemas.microsoft.com/office/drawing/2014/main" id="{EBC9DEAD-4954-1CDC-FE1E-3B0BB3363D14}"/>
              </a:ext>
            </a:extLst>
          </p:cNvPr>
          <p:cNvSpPr>
            <a:spLocks noGrp="1"/>
          </p:cNvSpPr>
          <p:nvPr>
            <p:ph idx="1"/>
          </p:nvPr>
        </p:nvSpPr>
        <p:spPr>
          <a:xfrm>
            <a:off x="134112" y="582041"/>
            <a:ext cx="11939355" cy="4351339"/>
          </a:xfrm>
        </p:spPr>
        <p:txBody>
          <a:bodyPr>
            <a:normAutofit/>
          </a:bodyPr>
          <a:lstStyle/>
          <a:p>
            <a:r>
              <a:rPr lang="en-US" sz="1600" dirty="0"/>
              <a:t>Variant of multi-head attention, where several groups share the same keys and values; still one query per head.</a:t>
            </a:r>
          </a:p>
          <a:p>
            <a:r>
              <a:rPr lang="en-US" sz="1600" dirty="0"/>
              <a:t>Reduces memory and latency, especially with KV-caching</a:t>
            </a:r>
          </a:p>
        </p:txBody>
      </p:sp>
      <p:pic>
        <p:nvPicPr>
          <p:cNvPr id="5" name="Picture 4">
            <a:extLst>
              <a:ext uri="{FF2B5EF4-FFF2-40B4-BE49-F238E27FC236}">
                <a16:creationId xmlns:a16="http://schemas.microsoft.com/office/drawing/2014/main" id="{0DD5B4DF-A99A-074F-837C-FDD3AA94CB63}"/>
              </a:ext>
            </a:extLst>
          </p:cNvPr>
          <p:cNvPicPr>
            <a:picLocks noChangeAspect="1"/>
          </p:cNvPicPr>
          <p:nvPr/>
        </p:nvPicPr>
        <p:blipFill>
          <a:blip r:embed="rId3"/>
          <a:srcRect l="2903" t="5850" r="13441" b="4635"/>
          <a:stretch/>
        </p:blipFill>
        <p:spPr>
          <a:xfrm>
            <a:off x="585452" y="2138865"/>
            <a:ext cx="6873461" cy="4137095"/>
          </a:xfrm>
          <a:prstGeom prst="rect">
            <a:avLst/>
          </a:prstGeom>
          <a:ln>
            <a:solidFill>
              <a:schemeClr val="tx1"/>
            </a:solidFill>
          </a:ln>
        </p:spPr>
      </p:pic>
      <p:sp>
        <p:nvSpPr>
          <p:cNvPr id="4" name="Slide Number Placeholder 3">
            <a:extLst>
              <a:ext uri="{FF2B5EF4-FFF2-40B4-BE49-F238E27FC236}">
                <a16:creationId xmlns:a16="http://schemas.microsoft.com/office/drawing/2014/main" id="{51191E37-6EB1-6A53-BB5E-F870F604BA6D}"/>
              </a:ext>
            </a:extLst>
          </p:cNvPr>
          <p:cNvSpPr>
            <a:spLocks noGrp="1"/>
          </p:cNvSpPr>
          <p:nvPr>
            <p:ph type="sldNum" sz="quarter" idx="12"/>
          </p:nvPr>
        </p:nvSpPr>
        <p:spPr/>
        <p:txBody>
          <a:bodyPr/>
          <a:lstStyle/>
          <a:p>
            <a:fld id="{13FA7114-A053-4D77-83D8-BB2B688B3169}" type="slidenum">
              <a:rPr lang="en-US" smtClean="0"/>
              <a:t>11</a:t>
            </a:fld>
            <a:endParaRPr lang="en-US"/>
          </a:p>
        </p:txBody>
      </p:sp>
    </p:spTree>
    <p:extLst>
      <p:ext uri="{BB962C8B-B14F-4D97-AF65-F5344CB8AC3E}">
        <p14:creationId xmlns:p14="http://schemas.microsoft.com/office/powerpoint/2010/main" val="85205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6904-6CC2-1F9D-4D13-F42C976702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17114-2CEF-8352-BDBA-71EB7DA07DF9}"/>
              </a:ext>
            </a:extLst>
          </p:cNvPr>
          <p:cNvSpPr>
            <a:spLocks noGrp="1"/>
          </p:cNvSpPr>
          <p:nvPr>
            <p:ph type="title"/>
          </p:nvPr>
        </p:nvSpPr>
        <p:spPr>
          <a:xfrm>
            <a:off x="0" y="-64643"/>
            <a:ext cx="10250424" cy="745680"/>
          </a:xfrm>
        </p:spPr>
        <p:txBody>
          <a:bodyPr>
            <a:normAutofit/>
          </a:bodyPr>
          <a:lstStyle/>
          <a:p>
            <a:r>
              <a:rPr lang="en-US" sz="1867" u="sng" dirty="0"/>
              <a:t>How is training and autoregressive inference different for decoder-only transformer LLMs?</a:t>
            </a:r>
          </a:p>
        </p:txBody>
      </p:sp>
      <p:graphicFrame>
        <p:nvGraphicFramePr>
          <p:cNvPr id="4" name="Table 3">
            <a:extLst>
              <a:ext uri="{FF2B5EF4-FFF2-40B4-BE49-F238E27FC236}">
                <a16:creationId xmlns:a16="http://schemas.microsoft.com/office/drawing/2014/main" id="{06DBCD9C-E3D9-754E-D3C0-BE253090E99A}"/>
              </a:ext>
            </a:extLst>
          </p:cNvPr>
          <p:cNvGraphicFramePr>
            <a:graphicFrameLocks noGrp="1"/>
          </p:cNvGraphicFramePr>
          <p:nvPr/>
        </p:nvGraphicFramePr>
        <p:xfrm>
          <a:off x="103661" y="681037"/>
          <a:ext cx="11723757" cy="2914359"/>
        </p:xfrm>
        <a:graphic>
          <a:graphicData uri="http://schemas.openxmlformats.org/drawingml/2006/table">
            <a:tbl>
              <a:tblPr firstRow="1" bandRow="1">
                <a:tableStyleId>{5C22544A-7EE6-4342-B048-85BDC9FD1C3A}</a:tableStyleId>
              </a:tblPr>
              <a:tblGrid>
                <a:gridCol w="2544419">
                  <a:extLst>
                    <a:ext uri="{9D8B030D-6E8A-4147-A177-3AD203B41FA5}">
                      <a16:colId xmlns:a16="http://schemas.microsoft.com/office/drawing/2014/main" val="487396593"/>
                    </a:ext>
                  </a:extLst>
                </a:gridCol>
                <a:gridCol w="3692939">
                  <a:extLst>
                    <a:ext uri="{9D8B030D-6E8A-4147-A177-3AD203B41FA5}">
                      <a16:colId xmlns:a16="http://schemas.microsoft.com/office/drawing/2014/main" val="1994489161"/>
                    </a:ext>
                  </a:extLst>
                </a:gridCol>
                <a:gridCol w="5486399">
                  <a:extLst>
                    <a:ext uri="{9D8B030D-6E8A-4147-A177-3AD203B41FA5}">
                      <a16:colId xmlns:a16="http://schemas.microsoft.com/office/drawing/2014/main" val="1206298968"/>
                    </a:ext>
                  </a:extLst>
                </a:gridCol>
              </a:tblGrid>
              <a:tr h="406400">
                <a:tc>
                  <a:txBody>
                    <a:bodyPr/>
                    <a:lstStyle/>
                    <a:p>
                      <a:endParaRPr lang="en-US" sz="1300" dirty="0"/>
                    </a:p>
                  </a:txBody>
                  <a:tcPr marL="121920" marR="121920" marT="60960" marB="60960"/>
                </a:tc>
                <a:tc>
                  <a:txBody>
                    <a:bodyPr/>
                    <a:lstStyle/>
                    <a:p>
                      <a:pPr algn="ctr"/>
                      <a:r>
                        <a:rPr lang="en-US" sz="1900" dirty="0"/>
                        <a:t>Training</a:t>
                      </a:r>
                    </a:p>
                  </a:txBody>
                  <a:tcPr marL="121920" marR="121920" marT="60960" marB="60960"/>
                </a:tc>
                <a:tc>
                  <a:txBody>
                    <a:bodyPr/>
                    <a:lstStyle/>
                    <a:p>
                      <a:pPr algn="ctr"/>
                      <a:r>
                        <a:rPr lang="en-US" sz="1900" dirty="0"/>
                        <a:t>Inference</a:t>
                      </a:r>
                    </a:p>
                  </a:txBody>
                  <a:tcPr marL="121920" marR="121920" marT="60960" marB="60960"/>
                </a:tc>
                <a:extLst>
                  <a:ext uri="{0D108BD9-81ED-4DB2-BD59-A6C34878D82A}">
                    <a16:rowId xmlns:a16="http://schemas.microsoft.com/office/drawing/2014/main" val="19454157"/>
                  </a:ext>
                </a:extLst>
              </a:tr>
              <a:tr h="731520">
                <a:tc>
                  <a:txBody>
                    <a:bodyPr/>
                    <a:lstStyle/>
                    <a:p>
                      <a:pPr algn="ctr"/>
                      <a:r>
                        <a:rPr lang="en-US" sz="1300" b="1"/>
                        <a:t>Causal Masking</a:t>
                      </a:r>
                      <a:endParaRPr lang="en-US" sz="1300" b="1" dirty="0"/>
                    </a:p>
                  </a:txBody>
                  <a:tcPr marL="121920" marR="121920" marT="60960" marB="60960"/>
                </a:tc>
                <a:tc>
                  <a:txBody>
                    <a:bodyPr/>
                    <a:lstStyle/>
                    <a:p>
                      <a:r>
                        <a:rPr lang="en-US" sz="1300" dirty="0"/>
                        <a:t>Essential, or else network can cheat in the next token prediction</a:t>
                      </a:r>
                    </a:p>
                  </a:txBody>
                  <a:tcPr marL="121920" marR="121920" marT="60960" marB="60960"/>
                </a:tc>
                <a:tc>
                  <a:txBody>
                    <a:bodyPr/>
                    <a:lstStyle/>
                    <a:p>
                      <a:r>
                        <a:rPr lang="en-US" sz="1300" dirty="0"/>
                        <a:t>In principle, not required since there is no “cheating” by construction. However, we still don’t want previously predicted tokens to attend to later predicted tokens after it because it’ll cause a train-test mismatch</a:t>
                      </a:r>
                    </a:p>
                  </a:txBody>
                  <a:tcPr marL="121920" marR="121920" marT="60960" marB="60960"/>
                </a:tc>
                <a:extLst>
                  <a:ext uri="{0D108BD9-81ED-4DB2-BD59-A6C34878D82A}">
                    <a16:rowId xmlns:a16="http://schemas.microsoft.com/office/drawing/2014/main" val="1084453733"/>
                  </a:ext>
                </a:extLst>
              </a:tr>
              <a:tr h="574125">
                <a:tc>
                  <a:txBody>
                    <a:bodyPr/>
                    <a:lstStyle/>
                    <a:p>
                      <a:pPr algn="ctr"/>
                      <a:r>
                        <a:rPr lang="en-US" sz="1300" b="1"/>
                        <a:t>Queries</a:t>
                      </a:r>
                      <a:endParaRPr lang="en-US" sz="1300" b="1" dirty="0"/>
                    </a:p>
                  </a:txBody>
                  <a:tcPr marL="121920" marR="121920" marT="60960" marB="60960"/>
                </a:tc>
                <a:tc>
                  <a:txBody>
                    <a:bodyPr/>
                    <a:lstStyle/>
                    <a:p>
                      <a:r>
                        <a:rPr lang="en-US" sz="1300" dirty="0"/>
                        <a:t>Use sequence of queries. Consequently, predicts next token at all positions</a:t>
                      </a:r>
                    </a:p>
                  </a:txBody>
                  <a:tcPr marL="121920" marR="121920" marT="60960" marB="60960"/>
                </a:tc>
                <a:tc>
                  <a:txBody>
                    <a:bodyPr/>
                    <a:lstStyle/>
                    <a:p>
                      <a:r>
                        <a:rPr lang="en-US" sz="1300" dirty="0"/>
                        <a:t>Only use the latest previous generated token as query. Consequently, predicts one token at a time.</a:t>
                      </a:r>
                    </a:p>
                  </a:txBody>
                  <a:tcPr marL="121920" marR="121920" marT="60960" marB="60960"/>
                </a:tc>
                <a:extLst>
                  <a:ext uri="{0D108BD9-81ED-4DB2-BD59-A6C34878D82A}">
                    <a16:rowId xmlns:a16="http://schemas.microsoft.com/office/drawing/2014/main" val="309999693"/>
                  </a:ext>
                </a:extLst>
              </a:tr>
              <a:tr h="598617">
                <a:tc>
                  <a:txBody>
                    <a:bodyPr/>
                    <a:lstStyle/>
                    <a:p>
                      <a:pPr algn="ctr"/>
                      <a:r>
                        <a:rPr lang="en-US" sz="1300" b="1" dirty="0"/>
                        <a:t>KV Caching</a:t>
                      </a:r>
                    </a:p>
                  </a:txBody>
                  <a:tcPr marL="121920" marR="121920" marT="60960" marB="60960"/>
                </a:tc>
                <a:tc>
                  <a:txBody>
                    <a:bodyPr/>
                    <a:lstStyle/>
                    <a:p>
                      <a:r>
                        <a:rPr lang="en-US" sz="1300" dirty="0"/>
                        <a:t>Not used, since we are training over randomized batches</a:t>
                      </a:r>
                    </a:p>
                  </a:txBody>
                  <a:tcPr marL="121920" marR="121920" marT="60960" marB="60960"/>
                </a:tc>
                <a:tc>
                  <a:txBody>
                    <a:bodyPr/>
                    <a:lstStyle/>
                    <a:p>
                      <a:r>
                        <a:rPr lang="en-US" sz="1300" dirty="0"/>
                        <a:t>Used to speed up inference</a:t>
                      </a:r>
                    </a:p>
                  </a:txBody>
                  <a:tcPr marL="121920" marR="121920" marT="60960" marB="60960"/>
                </a:tc>
                <a:extLst>
                  <a:ext uri="{0D108BD9-81ED-4DB2-BD59-A6C34878D82A}">
                    <a16:rowId xmlns:a16="http://schemas.microsoft.com/office/drawing/2014/main" val="1863697347"/>
                  </a:ext>
                </a:extLst>
              </a:tr>
              <a:tr h="598617">
                <a:tc>
                  <a:txBody>
                    <a:bodyPr/>
                    <a:lstStyle/>
                    <a:p>
                      <a:endParaRPr lang="en-US" sz="1300" dirty="0"/>
                    </a:p>
                  </a:txBody>
                  <a:tcPr marL="121920" marR="121920" marT="60960" marB="60960"/>
                </a:tc>
                <a:tc>
                  <a:txBody>
                    <a:bodyPr/>
                    <a:lstStyle/>
                    <a:p>
                      <a:endParaRPr lang="en-US" sz="1300" dirty="0"/>
                    </a:p>
                  </a:txBody>
                  <a:tcPr marL="121920" marR="121920" marT="60960" marB="60960"/>
                </a:tc>
                <a:tc>
                  <a:txBody>
                    <a:bodyPr/>
                    <a:lstStyle/>
                    <a:p>
                      <a:endParaRPr lang="en-US" sz="1300" dirty="0"/>
                    </a:p>
                  </a:txBody>
                  <a:tcPr marL="121920" marR="121920" marT="60960" marB="60960"/>
                </a:tc>
                <a:extLst>
                  <a:ext uri="{0D108BD9-81ED-4DB2-BD59-A6C34878D82A}">
                    <a16:rowId xmlns:a16="http://schemas.microsoft.com/office/drawing/2014/main" val="3093271351"/>
                  </a:ext>
                </a:extLst>
              </a:tr>
            </a:tbl>
          </a:graphicData>
        </a:graphic>
      </p:graphicFrame>
      <p:sp>
        <p:nvSpPr>
          <p:cNvPr id="3" name="Slide Number Placeholder 2">
            <a:extLst>
              <a:ext uri="{FF2B5EF4-FFF2-40B4-BE49-F238E27FC236}">
                <a16:creationId xmlns:a16="http://schemas.microsoft.com/office/drawing/2014/main" id="{4F967FB9-0B49-196C-DFEB-AFE11C34CC93}"/>
              </a:ext>
            </a:extLst>
          </p:cNvPr>
          <p:cNvSpPr>
            <a:spLocks noGrp="1"/>
          </p:cNvSpPr>
          <p:nvPr>
            <p:ph type="sldNum" sz="quarter" idx="12"/>
          </p:nvPr>
        </p:nvSpPr>
        <p:spPr/>
        <p:txBody>
          <a:bodyPr/>
          <a:lstStyle/>
          <a:p>
            <a:fld id="{13FA7114-A053-4D77-83D8-BB2B688B3169}" type="slidenum">
              <a:rPr lang="en-US" smtClean="0"/>
              <a:t>12</a:t>
            </a:fld>
            <a:endParaRPr lang="en-US"/>
          </a:p>
        </p:txBody>
      </p:sp>
    </p:spTree>
    <p:extLst>
      <p:ext uri="{BB962C8B-B14F-4D97-AF65-F5344CB8AC3E}">
        <p14:creationId xmlns:p14="http://schemas.microsoft.com/office/powerpoint/2010/main" val="366552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0E90A-317F-83F0-0987-68946E719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048CD-2BB3-577B-25DF-BCF77701A4CF}"/>
              </a:ext>
            </a:extLst>
          </p:cNvPr>
          <p:cNvSpPr>
            <a:spLocks noGrp="1"/>
          </p:cNvSpPr>
          <p:nvPr>
            <p:ph type="title"/>
          </p:nvPr>
        </p:nvSpPr>
        <p:spPr>
          <a:xfrm>
            <a:off x="0" y="-64643"/>
            <a:ext cx="10250424" cy="745680"/>
          </a:xfrm>
        </p:spPr>
        <p:txBody>
          <a:bodyPr>
            <a:normAutofit/>
          </a:bodyPr>
          <a:lstStyle/>
          <a:p>
            <a:r>
              <a:rPr lang="en-US" sz="1867" b="1" u="sng" dirty="0"/>
              <a:t>How does </a:t>
            </a:r>
            <a:r>
              <a:rPr lang="en-US" sz="1867" b="1" u="sng" dirty="0" err="1"/>
              <a:t>RoPE</a:t>
            </a:r>
            <a:r>
              <a:rPr lang="en-US" sz="1867" b="1" u="sng" dirty="0"/>
              <a:t>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84757-BA8F-F5CD-DCE1-817F0333C161}"/>
                  </a:ext>
                </a:extLst>
              </p:cNvPr>
              <p:cNvSpPr>
                <a:spLocks noGrp="1"/>
              </p:cNvSpPr>
              <p:nvPr>
                <p:ph idx="1"/>
              </p:nvPr>
            </p:nvSpPr>
            <p:spPr>
              <a:xfrm>
                <a:off x="0" y="442287"/>
                <a:ext cx="8046832" cy="2059093"/>
              </a:xfrm>
            </p:spPr>
            <p:txBody>
              <a:bodyPr>
                <a:noAutofit/>
              </a:bodyPr>
              <a:lstStyle/>
              <a:p>
                <a:r>
                  <a:rPr lang="en-US" sz="1200" dirty="0"/>
                  <a:t>Relative positional encoding is generally better than absolute</a:t>
                </a:r>
              </a:p>
              <a:p>
                <a:pPr lvl="1"/>
                <a:r>
                  <a:rPr lang="en-US" sz="1200" dirty="0"/>
                  <a:t>Lets model generalize better across sequence lengths</a:t>
                </a:r>
              </a:p>
              <a:p>
                <a:pPr lvl="1"/>
                <a:r>
                  <a:rPr lang="en-US" sz="1200" dirty="0"/>
                  <a:t>Learns “distance patterns” instead of fixed positions; better shift invariance</a:t>
                </a:r>
              </a:p>
              <a:p>
                <a:r>
                  <a:rPr lang="en-US" sz="1200" dirty="0"/>
                  <a:t>Rotary Position embeddings (</a:t>
                </a:r>
                <a:r>
                  <a:rPr lang="en-US" sz="1200" dirty="0" err="1"/>
                  <a:t>RoPE</a:t>
                </a:r>
                <a:r>
                  <a:rPr lang="en-US" sz="1200" dirty="0"/>
                  <a:t>) allow relative positioning without any trainable parameters</a:t>
                </a:r>
              </a:p>
              <a:p>
                <a:pPr lvl="1"/>
                <a:r>
                  <a:rPr lang="en-US" sz="1200" dirty="0"/>
                  <a:t>Done inside self-attention, right after the linear projection and before computing attention scores</a:t>
                </a:r>
              </a:p>
              <a:p>
                <a:pPr lvl="1"/>
                <a:r>
                  <a:rPr lang="en-US" sz="1200" dirty="0"/>
                  <a:t>Unlike regular absolute embeddings which are baked/added into the input itself</a:t>
                </a:r>
              </a:p>
              <a:p>
                <a:pPr lvl="1"/>
                <a:r>
                  <a:rPr lang="en-US" sz="1200" dirty="0"/>
                  <a:t>Cruicially, dot product of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𝑞</m:t>
                        </m:r>
                      </m:e>
                      <m:sub>
                        <m:r>
                          <a:rPr lang="en-US" sz="1200" b="0" i="1" smtClean="0">
                            <a:latin typeface="Cambria Math" panose="02040503050406030204" pitchFamily="18" charset="0"/>
                          </a:rPr>
                          <m:t>𝑖</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𝑗</m:t>
                        </m:r>
                      </m:sub>
                    </m:sSub>
                  </m:oMath>
                </a14:m>
                <a:r>
                  <a:rPr lang="en-US" sz="1200" dirty="0"/>
                  <a:t> become a function of relative positions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oMath>
                </a14:m>
                <a:endParaRPr lang="en-US" sz="1200" dirty="0"/>
              </a:p>
              <a:p>
                <a:r>
                  <a:rPr lang="en-US" sz="1200" dirty="0" err="1"/>
                  <a:t>YaRN</a:t>
                </a:r>
                <a:r>
                  <a:rPr lang="en-US" sz="1200" dirty="0"/>
                  <a:t>  (Yet another </a:t>
                </a:r>
                <a:r>
                  <a:rPr lang="en-US" sz="1200" dirty="0" err="1"/>
                  <a:t>RoPE</a:t>
                </a:r>
                <a:r>
                  <a:rPr lang="en-US" sz="1200" dirty="0"/>
                  <a:t> extension) is a follow-up that allows effective extrapolation, to allow longer context at test time while mitigating train-test mismatch.</a:t>
                </a:r>
              </a:p>
              <a:p>
                <a:endParaRPr lang="en-US" sz="1200" dirty="0"/>
              </a:p>
              <a:p>
                <a:pPr lvl="1"/>
                <a:endParaRPr lang="en-US" sz="1200" dirty="0"/>
              </a:p>
              <a:p>
                <a:endParaRPr lang="en-US" sz="1200" dirty="0"/>
              </a:p>
            </p:txBody>
          </p:sp>
        </mc:Choice>
        <mc:Fallback xmlns="">
          <p:sp>
            <p:nvSpPr>
              <p:cNvPr id="3" name="Content Placeholder 2">
                <a:extLst>
                  <a:ext uri="{FF2B5EF4-FFF2-40B4-BE49-F238E27FC236}">
                    <a16:creationId xmlns:a16="http://schemas.microsoft.com/office/drawing/2014/main" id="{60584757-BA8F-F5CD-DCE1-817F0333C161}"/>
                  </a:ext>
                </a:extLst>
              </p:cNvPr>
              <p:cNvSpPr>
                <a:spLocks noGrp="1" noRot="1" noChangeAspect="1" noMove="1" noResize="1" noEditPoints="1" noAdjustHandles="1" noChangeArrowheads="1" noChangeShapeType="1" noTextEdit="1"/>
              </p:cNvSpPr>
              <p:nvPr>
                <p:ph idx="1"/>
              </p:nvPr>
            </p:nvSpPr>
            <p:spPr>
              <a:xfrm>
                <a:off x="0" y="442287"/>
                <a:ext cx="8046832" cy="2059093"/>
              </a:xfrm>
              <a:blipFill>
                <a:blip r:embed="rId2"/>
                <a:stretch>
                  <a:fillRect t="-1187" b="-74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4903B7F-CA99-281F-1CC5-406D8D3AB237}"/>
              </a:ext>
            </a:extLst>
          </p:cNvPr>
          <p:cNvPicPr>
            <a:picLocks noChangeAspect="1"/>
          </p:cNvPicPr>
          <p:nvPr/>
        </p:nvPicPr>
        <p:blipFill>
          <a:blip r:embed="rId3"/>
          <a:srcRect l="5406" t="23308" r="20001" b="22041"/>
          <a:stretch/>
        </p:blipFill>
        <p:spPr>
          <a:xfrm>
            <a:off x="7817739" y="451365"/>
            <a:ext cx="4229876" cy="1743196"/>
          </a:xfrm>
          <a:prstGeom prst="rect">
            <a:avLst/>
          </a:prstGeom>
          <a:ln>
            <a:solidFill>
              <a:schemeClr val="tx1"/>
            </a:solidFill>
          </a:ln>
        </p:spPr>
      </p:pic>
      <p:pic>
        <p:nvPicPr>
          <p:cNvPr id="19" name="Picture 18">
            <a:extLst>
              <a:ext uri="{FF2B5EF4-FFF2-40B4-BE49-F238E27FC236}">
                <a16:creationId xmlns:a16="http://schemas.microsoft.com/office/drawing/2014/main" id="{ED15F621-4AE3-FFC4-B708-E3457E32AEC9}"/>
              </a:ext>
            </a:extLst>
          </p:cNvPr>
          <p:cNvPicPr>
            <a:picLocks noChangeAspect="1"/>
          </p:cNvPicPr>
          <p:nvPr/>
        </p:nvPicPr>
        <p:blipFill>
          <a:blip r:embed="rId4"/>
          <a:stretch>
            <a:fillRect/>
          </a:stretch>
        </p:blipFill>
        <p:spPr>
          <a:xfrm>
            <a:off x="710073" y="2673210"/>
            <a:ext cx="5656863" cy="3208724"/>
          </a:xfrm>
          <a:prstGeom prst="rect">
            <a:avLst/>
          </a:prstGeom>
        </p:spPr>
      </p:pic>
      <p:pic>
        <p:nvPicPr>
          <p:cNvPr id="21" name="Picture 20">
            <a:extLst>
              <a:ext uri="{FF2B5EF4-FFF2-40B4-BE49-F238E27FC236}">
                <a16:creationId xmlns:a16="http://schemas.microsoft.com/office/drawing/2014/main" id="{89B4025D-ADEB-427E-AE10-28A93CA03F0C}"/>
              </a:ext>
            </a:extLst>
          </p:cNvPr>
          <p:cNvPicPr>
            <a:picLocks noChangeAspect="1"/>
          </p:cNvPicPr>
          <p:nvPr/>
        </p:nvPicPr>
        <p:blipFill>
          <a:blip r:embed="rId5"/>
          <a:stretch>
            <a:fillRect/>
          </a:stretch>
        </p:blipFill>
        <p:spPr>
          <a:xfrm>
            <a:off x="575442" y="6044686"/>
            <a:ext cx="5430247" cy="470733"/>
          </a:xfrm>
          <a:prstGeom prst="rect">
            <a:avLst/>
          </a:prstGeom>
        </p:spPr>
      </p:pic>
      <p:sp>
        <p:nvSpPr>
          <p:cNvPr id="4" name="Slide Number Placeholder 3">
            <a:extLst>
              <a:ext uri="{FF2B5EF4-FFF2-40B4-BE49-F238E27FC236}">
                <a16:creationId xmlns:a16="http://schemas.microsoft.com/office/drawing/2014/main" id="{451FFC01-A285-D2C1-778F-23D6093FCC89}"/>
              </a:ext>
            </a:extLst>
          </p:cNvPr>
          <p:cNvSpPr>
            <a:spLocks noGrp="1"/>
          </p:cNvSpPr>
          <p:nvPr>
            <p:ph type="sldNum" sz="quarter" idx="12"/>
          </p:nvPr>
        </p:nvSpPr>
        <p:spPr/>
        <p:txBody>
          <a:bodyPr/>
          <a:lstStyle/>
          <a:p>
            <a:fld id="{13FA7114-A053-4D77-83D8-BB2B688B3169}" type="slidenum">
              <a:rPr lang="en-US" smtClean="0"/>
              <a:t>13</a:t>
            </a:fld>
            <a:endParaRPr lang="en-US"/>
          </a:p>
        </p:txBody>
      </p:sp>
    </p:spTree>
    <p:extLst>
      <p:ext uri="{BB962C8B-B14F-4D97-AF65-F5344CB8AC3E}">
        <p14:creationId xmlns:p14="http://schemas.microsoft.com/office/powerpoint/2010/main" val="38326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FB31-FBD0-3BEA-9983-F6F56D0F1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1A31A-779F-D2B2-28B1-CEF9DB28449D}"/>
              </a:ext>
            </a:extLst>
          </p:cNvPr>
          <p:cNvSpPr>
            <a:spLocks noGrp="1"/>
          </p:cNvSpPr>
          <p:nvPr>
            <p:ph type="title"/>
          </p:nvPr>
        </p:nvSpPr>
        <p:spPr>
          <a:xfrm>
            <a:off x="0" y="-64643"/>
            <a:ext cx="10250424" cy="745680"/>
          </a:xfrm>
        </p:spPr>
        <p:txBody>
          <a:bodyPr>
            <a:normAutofit/>
          </a:bodyPr>
          <a:lstStyle/>
          <a:p>
            <a:r>
              <a:rPr lang="en-US" sz="1867" b="1" u="sng" dirty="0"/>
              <a:t>What is </a:t>
            </a:r>
            <a:r>
              <a:rPr lang="en-US" sz="1867" b="1" u="sng" dirty="0" err="1"/>
              <a:t>ReAct</a:t>
            </a:r>
            <a:r>
              <a:rPr lang="en-US" sz="1867" b="1" u="sng" dirty="0"/>
              <a:t> prompting?</a:t>
            </a:r>
          </a:p>
        </p:txBody>
      </p:sp>
      <p:sp>
        <p:nvSpPr>
          <p:cNvPr id="3" name="Content Placeholder 2">
            <a:extLst>
              <a:ext uri="{FF2B5EF4-FFF2-40B4-BE49-F238E27FC236}">
                <a16:creationId xmlns:a16="http://schemas.microsoft.com/office/drawing/2014/main" id="{E525A66D-425E-DDDC-8136-337F7BC715C5}"/>
              </a:ext>
            </a:extLst>
          </p:cNvPr>
          <p:cNvSpPr>
            <a:spLocks noGrp="1"/>
          </p:cNvSpPr>
          <p:nvPr>
            <p:ph idx="1"/>
          </p:nvPr>
        </p:nvSpPr>
        <p:spPr>
          <a:xfrm>
            <a:off x="1" y="556100"/>
            <a:ext cx="5745804" cy="4351339"/>
          </a:xfrm>
        </p:spPr>
        <p:txBody>
          <a:bodyPr>
            <a:normAutofit/>
          </a:bodyPr>
          <a:lstStyle/>
          <a:p>
            <a:r>
              <a:rPr lang="en-US" sz="1600" dirty="0"/>
              <a:t>Approach that takes a frozen LLM trained without any tool use, and endows it with tool use without any retraining using prompt engineering &amp; a controller</a:t>
            </a:r>
          </a:p>
          <a:p>
            <a:pPr lvl="1"/>
            <a:r>
              <a:rPr lang="en-US" sz="1200" dirty="0"/>
              <a:t>Controller parses output tokens, and when an </a:t>
            </a:r>
            <a:r>
              <a:rPr lang="en-US" sz="1200" dirty="0" err="1"/>
              <a:t>api</a:t>
            </a:r>
            <a:r>
              <a:rPr lang="en-US" sz="1200" dirty="0"/>
              <a:t> call is invoked, executes it, appends the text to the ongoing context window, and continues autoregressively decoding</a:t>
            </a:r>
          </a:p>
          <a:p>
            <a:r>
              <a:rPr lang="en-US" sz="1600" dirty="0"/>
              <a:t>Philosophically emphasizes a tight synergy that interleaves acting &amp; reasoning, mimicking humans</a:t>
            </a:r>
          </a:p>
          <a:p>
            <a:r>
              <a:rPr lang="en-US" sz="1600" dirty="0"/>
              <a:t>Demonstrates tool use via manually written trajectories / text; leverages in-context learning / few shot prompting.</a:t>
            </a:r>
          </a:p>
          <a:p>
            <a:pPr lvl="1"/>
            <a:r>
              <a:rPr lang="en-US" sz="1200" dirty="0"/>
              <a:t>No new tokens introduced, just uses text</a:t>
            </a:r>
          </a:p>
          <a:p>
            <a:r>
              <a:rPr lang="en-US" sz="1600" dirty="0"/>
              <a:t>Paper also explores optional fine-tuning using </a:t>
            </a:r>
            <a:r>
              <a:rPr lang="en-US" sz="1600" dirty="0" err="1"/>
              <a:t>psuedolabeled</a:t>
            </a:r>
            <a:r>
              <a:rPr lang="en-US" sz="1600" dirty="0"/>
              <a:t> </a:t>
            </a:r>
            <a:r>
              <a:rPr lang="en-US" sz="1600" dirty="0" err="1"/>
              <a:t>ReAct</a:t>
            </a:r>
            <a:r>
              <a:rPr lang="en-US" sz="1600" dirty="0"/>
              <a:t> trajectories</a:t>
            </a:r>
          </a:p>
          <a:p>
            <a:endParaRPr lang="en-US" sz="1600" dirty="0"/>
          </a:p>
        </p:txBody>
      </p:sp>
      <p:pic>
        <p:nvPicPr>
          <p:cNvPr id="5" name="Picture 4">
            <a:extLst>
              <a:ext uri="{FF2B5EF4-FFF2-40B4-BE49-F238E27FC236}">
                <a16:creationId xmlns:a16="http://schemas.microsoft.com/office/drawing/2014/main" id="{581E7135-6063-6D68-BBBC-5118B31FC8E9}"/>
              </a:ext>
            </a:extLst>
          </p:cNvPr>
          <p:cNvPicPr>
            <a:picLocks noChangeAspect="1"/>
          </p:cNvPicPr>
          <p:nvPr/>
        </p:nvPicPr>
        <p:blipFill>
          <a:blip r:embed="rId2"/>
          <a:stretch>
            <a:fillRect/>
          </a:stretch>
        </p:blipFill>
        <p:spPr>
          <a:xfrm>
            <a:off x="5947261" y="0"/>
            <a:ext cx="6058746" cy="5191850"/>
          </a:xfrm>
          <a:prstGeom prst="rect">
            <a:avLst/>
          </a:prstGeom>
        </p:spPr>
      </p:pic>
    </p:spTree>
    <p:extLst>
      <p:ext uri="{BB962C8B-B14F-4D97-AF65-F5344CB8AC3E}">
        <p14:creationId xmlns:p14="http://schemas.microsoft.com/office/powerpoint/2010/main" val="319125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658E8-7F62-82AD-7BEA-74A939041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A2916-4534-2E30-B020-A901067E7191}"/>
              </a:ext>
            </a:extLst>
          </p:cNvPr>
          <p:cNvSpPr>
            <a:spLocks noGrp="1"/>
          </p:cNvSpPr>
          <p:nvPr>
            <p:ph type="title"/>
          </p:nvPr>
        </p:nvSpPr>
        <p:spPr>
          <a:xfrm>
            <a:off x="0" y="-64643"/>
            <a:ext cx="10250424" cy="745680"/>
          </a:xfrm>
        </p:spPr>
        <p:txBody>
          <a:bodyPr>
            <a:normAutofit/>
          </a:bodyPr>
          <a:lstStyle/>
          <a:p>
            <a:r>
              <a:rPr lang="en-US" sz="1867" b="1" u="sng" dirty="0"/>
              <a:t>How is Qwen Trained?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5D50AD-E598-5E41-99F9-42AB5AF0A5AA}"/>
                  </a:ext>
                </a:extLst>
              </p:cNvPr>
              <p:cNvSpPr>
                <a:spLocks noGrp="1"/>
              </p:cNvSpPr>
              <p:nvPr>
                <p:ph idx="1"/>
              </p:nvPr>
            </p:nvSpPr>
            <p:spPr>
              <a:xfrm>
                <a:off x="134112" y="582041"/>
                <a:ext cx="11939355" cy="4852478"/>
              </a:xfrm>
            </p:spPr>
            <p:txBody>
              <a:bodyPr>
                <a:noAutofit/>
              </a:bodyPr>
              <a:lstStyle/>
              <a:p>
                <a:pPr marL="0" indent="0">
                  <a:buNone/>
                </a:pPr>
                <a:r>
                  <a:rPr lang="en-US" sz="1300" b="1" dirty="0"/>
                  <a:t>Pretrain</a:t>
                </a:r>
              </a:p>
              <a:p>
                <a:r>
                  <a:rPr lang="en-US" sz="1300" dirty="0"/>
                  <a:t>Pretrains standard next-token prediction on diverse data, and also includes multi-task instructions during pretraining</a:t>
                </a:r>
              </a:p>
              <a:p>
                <a:pPr lvl="1"/>
                <a:r>
                  <a:rPr lang="en-US" sz="1300" dirty="0"/>
                  <a:t>Blurs boundary between pretraining &amp; SFT; intuitively, primes network better for steerability while SFT data is still more curated &amp; higher quality</a:t>
                </a:r>
              </a:p>
              <a:p>
                <a:r>
                  <a:rPr lang="en-US" sz="1300" dirty="0"/>
                  <a:t>Does not tie input embedding and output projection (separate </a:t>
                </a:r>
                <a14:m>
                  <m:oMath xmlns:m="http://schemas.openxmlformats.org/officeDocument/2006/math">
                    <m:r>
                      <a:rPr lang="en-US" sz="1300" b="0" i="1" smtClean="0">
                        <a:latin typeface="Cambria Math" panose="02040503050406030204" pitchFamily="18" charset="0"/>
                      </a:rPr>
                      <m:t>𝑒𝑚𝑏𝐷𝑖𝑚</m:t>
                    </m:r>
                    <m:r>
                      <a:rPr lang="en-US" sz="1300" b="0" i="1" smtClean="0">
                        <a:latin typeface="Cambria Math" panose="02040503050406030204" pitchFamily="18" charset="0"/>
                      </a:rPr>
                      <m:t>×</m:t>
                    </m:r>
                    <m:r>
                      <a:rPr lang="en-US" sz="1300" b="0" i="1" smtClean="0">
                        <a:latin typeface="Cambria Math" panose="02040503050406030204" pitchFamily="18" charset="0"/>
                      </a:rPr>
                      <m:t>𝑣𝑜𝑐𝑎𝑏𝑆𝑖𝑧𝑒</m:t>
                    </m:r>
                  </m:oMath>
                </a14:m>
                <a:r>
                  <a:rPr lang="en-US" sz="1300" dirty="0"/>
                  <a:t> matrices, unlike other approaches), to trade off efficiency for performance</a:t>
                </a:r>
              </a:p>
              <a:p>
                <a:r>
                  <a:rPr lang="en-US" sz="1300" dirty="0"/>
                  <a:t>Training context length is 2048, but uses </a:t>
                </a:r>
                <a:r>
                  <a:rPr lang="en-US" sz="1300" dirty="0" err="1"/>
                  <a:t>RoPE</a:t>
                </a:r>
                <a:r>
                  <a:rPr lang="en-US" sz="1300" dirty="0"/>
                  <a:t> + dynamic NTK + windowed attention to allow good eval context of up to 8192</a:t>
                </a:r>
              </a:p>
              <a:p>
                <a:pPr lvl="1"/>
                <a:r>
                  <a:rPr lang="en-US" sz="1300" dirty="0"/>
                  <a:t>NTK-aware interpolation interpolates </a:t>
                </a:r>
                <a:r>
                  <a:rPr lang="en-US" sz="1300" dirty="0" err="1"/>
                  <a:t>RoPE</a:t>
                </a:r>
                <a:r>
                  <a:rPr lang="en-US" sz="1300" dirty="0"/>
                  <a:t> positions correctly, so that at test time a longer context still works without “positional sense distortion”</a:t>
                </a:r>
              </a:p>
              <a:p>
                <a:r>
                  <a:rPr lang="en-US" sz="1300" dirty="0"/>
                  <a:t>Like other modern LLMs, uses pre-normalization (norm before attention) and </a:t>
                </a:r>
                <a:r>
                  <a:rPr lang="en-US" sz="1300" dirty="0" err="1"/>
                  <a:t>RMSNorm</a:t>
                </a:r>
                <a:r>
                  <a:rPr lang="en-US" sz="1300" dirty="0"/>
                  <a:t> instead of </a:t>
                </a:r>
                <a:r>
                  <a:rPr lang="en-US" sz="1300" dirty="0" err="1"/>
                  <a:t>layernorm</a:t>
                </a:r>
                <a:endParaRPr lang="en-US" sz="1300" dirty="0"/>
              </a:p>
              <a:p>
                <a:pPr lvl="1"/>
                <a14:m>
                  <m:oMath xmlns:m="http://schemas.openxmlformats.org/officeDocument/2006/math">
                    <m:r>
                      <a:rPr lang="en-US" sz="1300" b="0" i="1" smtClean="0">
                        <a:latin typeface="Cambria Math" panose="02040503050406030204" pitchFamily="18" charset="0"/>
                      </a:rPr>
                      <m:t>𝑙𝑎𝑦𝑒𝑟𝑛𝑜𝑟𝑚</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𝑥</m:t>
                        </m:r>
                      </m:e>
                    </m:d>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𝑥</m:t>
                        </m:r>
                        <m:r>
                          <a:rPr lang="en-US" sz="1300" b="0" i="1" smtClean="0">
                            <a:latin typeface="Cambria Math" panose="02040503050406030204" pitchFamily="18" charset="0"/>
                          </a:rPr>
                          <m:t>−</m:t>
                        </m:r>
                        <m:r>
                          <a:rPr lang="en-US" sz="1300" b="0" i="1" smtClean="0">
                            <a:latin typeface="Cambria Math" panose="02040503050406030204" pitchFamily="18" charset="0"/>
                          </a:rPr>
                          <m:t>𝜇</m:t>
                        </m:r>
                      </m:num>
                      <m:den>
                        <m:r>
                          <a:rPr lang="en-US" sz="1300" b="0" i="1" smtClean="0">
                            <a:latin typeface="Cambria Math" panose="02040503050406030204" pitchFamily="18" charset="0"/>
                          </a:rPr>
                          <m:t>𝜎</m:t>
                        </m:r>
                      </m:den>
                    </m:f>
                    <m:r>
                      <a:rPr lang="en-US" sz="1300" b="0" i="1" smtClean="0">
                        <a:latin typeface="Cambria Math" panose="02040503050406030204" pitchFamily="18" charset="0"/>
                      </a:rPr>
                      <m:t>∗</m:t>
                    </m:r>
                    <m:r>
                      <a:rPr lang="en-US" sz="1300" b="0" i="1" smtClean="0">
                        <a:latin typeface="Cambria Math" panose="02040503050406030204" pitchFamily="18" charset="0"/>
                      </a:rPr>
                      <m:t>𝛾</m:t>
                    </m:r>
                    <m:r>
                      <a:rPr lang="en-US" sz="1300" b="0" i="1" smtClean="0">
                        <a:latin typeface="Cambria Math" panose="02040503050406030204" pitchFamily="18" charset="0"/>
                      </a:rPr>
                      <m:t>+</m:t>
                    </m:r>
                    <m:r>
                      <a:rPr lang="en-US" sz="1300" b="0" i="1" smtClean="0">
                        <a:latin typeface="Cambria Math" panose="02040503050406030204" pitchFamily="18" charset="0"/>
                      </a:rPr>
                      <m:t>𝛽</m:t>
                    </m:r>
                  </m:oMath>
                </a14:m>
                <a:endParaRPr lang="en-US" sz="1300" dirty="0"/>
              </a:p>
              <a:p>
                <a:pPr lvl="1"/>
                <a14:m>
                  <m:oMath xmlns:m="http://schemas.openxmlformats.org/officeDocument/2006/math">
                    <m:r>
                      <a:rPr lang="en-US" sz="1300" b="0" i="1" smtClean="0">
                        <a:latin typeface="Cambria Math" panose="02040503050406030204" pitchFamily="18" charset="0"/>
                      </a:rPr>
                      <m:t>𝑅𝑀𝑆𝑁𝑜𝑟𝑚</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𝑥</m:t>
                        </m:r>
                      </m:e>
                    </m:d>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𝑥</m:t>
                        </m:r>
                      </m:num>
                      <m:den>
                        <m:rad>
                          <m:radPr>
                            <m:degHide m:val="on"/>
                            <m:ctrlPr>
                              <a:rPr lang="en-US" sz="1300" b="0" i="1" smtClean="0">
                                <a:latin typeface="Cambria Math" panose="02040503050406030204" pitchFamily="18" charset="0"/>
                              </a:rPr>
                            </m:ctrlPr>
                          </m:radPr>
                          <m:deg/>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1</m:t>
                                </m:r>
                              </m:num>
                              <m:den>
                                <m:r>
                                  <a:rPr lang="en-US" sz="1300" b="0" i="1" smtClean="0">
                                    <a:latin typeface="Cambria Math" panose="02040503050406030204" pitchFamily="18" charset="0"/>
                                  </a:rPr>
                                  <m:t>𝑑</m:t>
                                </m:r>
                              </m:den>
                            </m:f>
                            <m:nary>
                              <m:naryPr>
                                <m:chr m:val="∑"/>
                                <m:ctrlPr>
                                  <a:rPr lang="en-US" sz="1300" b="0" i="1" smtClean="0">
                                    <a:latin typeface="Cambria Math" panose="02040503050406030204" pitchFamily="18" charset="0"/>
                                  </a:rPr>
                                </m:ctrlPr>
                              </m:naryPr>
                              <m:sub>
                                <m:r>
                                  <a:rPr lang="en-US" sz="1300" b="0" i="1" smtClean="0">
                                    <a:latin typeface="Cambria Math" panose="02040503050406030204" pitchFamily="18" charset="0"/>
                                  </a:rPr>
                                  <m:t>𝑖</m:t>
                                </m:r>
                                <m:r>
                                  <a:rPr lang="en-US" sz="1300" b="0" i="1" smtClean="0">
                                    <a:latin typeface="Cambria Math" panose="02040503050406030204" pitchFamily="18" charset="0"/>
                                  </a:rPr>
                                  <m:t>=1</m:t>
                                </m:r>
                              </m:sub>
                              <m:sup>
                                <m:r>
                                  <a:rPr lang="en-US" sz="1300" b="0" i="1" smtClean="0">
                                    <a:latin typeface="Cambria Math" panose="02040503050406030204" pitchFamily="18" charset="0"/>
                                  </a:rPr>
                                  <m:t>𝑑</m:t>
                                </m:r>
                              </m:sup>
                              <m:e>
                                <m:sSubSup>
                                  <m:sSubSupPr>
                                    <m:ctrlPr>
                                      <a:rPr lang="en-US" sz="1300" b="0" i="1" smtClean="0">
                                        <a:latin typeface="Cambria Math" panose="02040503050406030204" pitchFamily="18" charset="0"/>
                                      </a:rPr>
                                    </m:ctrlPr>
                                  </m:sSubSupPr>
                                  <m:e>
                                    <m:r>
                                      <a:rPr lang="en-US" sz="1300" b="0" i="1" smtClean="0">
                                        <a:latin typeface="Cambria Math" panose="02040503050406030204" pitchFamily="18" charset="0"/>
                                      </a:rPr>
                                      <m:t>𝑥</m:t>
                                    </m:r>
                                  </m:e>
                                  <m:sub>
                                    <m:r>
                                      <a:rPr lang="en-US" sz="1300" b="0" i="1" smtClean="0">
                                        <a:latin typeface="Cambria Math" panose="02040503050406030204" pitchFamily="18" charset="0"/>
                                      </a:rPr>
                                      <m:t>𝑖</m:t>
                                    </m:r>
                                  </m:sub>
                                  <m:sup>
                                    <m:r>
                                      <a:rPr lang="en-US" sz="1300" b="0" i="1" smtClean="0">
                                        <a:latin typeface="Cambria Math" panose="02040503050406030204" pitchFamily="18" charset="0"/>
                                      </a:rPr>
                                      <m:t>2</m:t>
                                    </m:r>
                                  </m:sup>
                                </m:sSubSup>
                                <m:r>
                                  <a:rPr lang="en-US" sz="1300" b="0" i="1" smtClean="0">
                                    <a:latin typeface="Cambria Math" panose="02040503050406030204" pitchFamily="18" charset="0"/>
                                  </a:rPr>
                                  <m:t>+</m:t>
                                </m:r>
                                <m:r>
                                  <a:rPr lang="en-US" sz="1300" b="0" i="1" smtClean="0">
                                    <a:latin typeface="Cambria Math" panose="02040503050406030204" pitchFamily="18" charset="0"/>
                                  </a:rPr>
                                  <m:t>𝜖</m:t>
                                </m:r>
                              </m:e>
                            </m:nary>
                          </m:e>
                        </m:rad>
                      </m:den>
                    </m:f>
                    <m:r>
                      <a:rPr lang="en-US" sz="1300" b="0" i="1" smtClean="0">
                        <a:latin typeface="Cambria Math" panose="02040503050406030204" pitchFamily="18" charset="0"/>
                      </a:rPr>
                      <m:t>  ∗</m:t>
                    </m:r>
                    <m:r>
                      <a:rPr lang="en-US" sz="1300" b="0" i="1" smtClean="0">
                        <a:latin typeface="Cambria Math" panose="02040503050406030204" pitchFamily="18" charset="0"/>
                      </a:rPr>
                      <m:t>𝛾</m:t>
                    </m:r>
                  </m:oMath>
                </a14:m>
                <a:endParaRPr lang="en-US" sz="1300" dirty="0"/>
              </a:p>
              <a:p>
                <a:pPr lvl="1"/>
                <a:r>
                  <a:rPr lang="en-US" sz="1300" dirty="0"/>
                  <a:t>Intuitively, RMS is like the norm, but factors in the number of dimensions. Takeaway is that controlling &amp; ensuring the scale is close to 1 is more important than making sure that the logits are centered</a:t>
                </a:r>
              </a:p>
              <a:p>
                <a:pPr marL="0" indent="0">
                  <a:buNone/>
                </a:pPr>
                <a:r>
                  <a:rPr lang="en-US" sz="1300" b="1" dirty="0" err="1"/>
                  <a:t>PostTrain</a:t>
                </a:r>
                <a:endParaRPr lang="en-US" sz="1300" b="1" dirty="0"/>
              </a:p>
              <a:p>
                <a:r>
                  <a:rPr lang="en-US" sz="1300" dirty="0"/>
                  <a:t>SFT done using human-like conversational data</a:t>
                </a:r>
              </a:p>
              <a:p>
                <a:r>
                  <a:rPr lang="en-US" sz="1300" dirty="0"/>
                  <a:t>Two stages in training reward model for RLHF (optimized using PPO)</a:t>
                </a:r>
              </a:p>
              <a:p>
                <a:pPr lvl="1"/>
                <a:r>
                  <a:rPr lang="en-US" sz="1300" dirty="0"/>
                  <a:t>First, PMP (preference model pretraining) trains model on large-scale paired preference data that is noisier</a:t>
                </a:r>
              </a:p>
              <a:p>
                <a:pPr lvl="1"/>
                <a:r>
                  <a:rPr lang="en-US" sz="1300" dirty="0"/>
                  <a:t>Then, reward model is obtained by fine-tuning PMP on higher quality data </a:t>
                </a:r>
              </a:p>
              <a:p>
                <a:r>
                  <a:rPr lang="en-US" sz="1300" dirty="0"/>
                  <a:t>Uses </a:t>
                </a:r>
                <a:r>
                  <a:rPr lang="en-US" sz="1300" dirty="0" err="1"/>
                  <a:t>ReAct</a:t>
                </a:r>
                <a:r>
                  <a:rPr lang="en-US" sz="1300" dirty="0"/>
                  <a:t> prompting with fine-tuning to enable tool use</a:t>
                </a:r>
              </a:p>
              <a:p>
                <a:endParaRPr lang="en-US" sz="1300" dirty="0"/>
              </a:p>
              <a:p>
                <a:pPr lvl="1"/>
                <a:endParaRPr lang="en-US" sz="1300" dirty="0"/>
              </a:p>
              <a:p>
                <a:endParaRPr lang="en-US" sz="1300" dirty="0"/>
              </a:p>
              <a:p>
                <a:endParaRPr lang="en-US" sz="1300" dirty="0"/>
              </a:p>
            </p:txBody>
          </p:sp>
        </mc:Choice>
        <mc:Fallback xmlns="">
          <p:sp>
            <p:nvSpPr>
              <p:cNvPr id="3" name="Content Placeholder 2">
                <a:extLst>
                  <a:ext uri="{FF2B5EF4-FFF2-40B4-BE49-F238E27FC236}">
                    <a16:creationId xmlns:a16="http://schemas.microsoft.com/office/drawing/2014/main" id="{CE5D50AD-E598-5E41-99F9-42AB5AF0A5AA}"/>
                  </a:ext>
                </a:extLst>
              </p:cNvPr>
              <p:cNvSpPr>
                <a:spLocks noGrp="1" noRot="1" noChangeAspect="1" noMove="1" noResize="1" noEditPoints="1" noAdjustHandles="1" noChangeArrowheads="1" noChangeShapeType="1" noTextEdit="1"/>
              </p:cNvSpPr>
              <p:nvPr>
                <p:ph idx="1"/>
              </p:nvPr>
            </p:nvSpPr>
            <p:spPr>
              <a:xfrm>
                <a:off x="134112" y="582041"/>
                <a:ext cx="11939355" cy="4852478"/>
              </a:xfrm>
              <a:blipFill>
                <a:blip r:embed="rId2"/>
                <a:stretch>
                  <a:fillRect l="-51" t="-377" b="-1131"/>
                </a:stretch>
              </a:blipFill>
            </p:spPr>
            <p:txBody>
              <a:bodyPr/>
              <a:lstStyle/>
              <a:p>
                <a:r>
                  <a:rPr lang="en-US">
                    <a:noFill/>
                  </a:rPr>
                  <a:t> </a:t>
                </a:r>
              </a:p>
            </p:txBody>
          </p:sp>
        </mc:Fallback>
      </mc:AlternateContent>
    </p:spTree>
    <p:extLst>
      <p:ext uri="{BB962C8B-B14F-4D97-AF65-F5344CB8AC3E}">
        <p14:creationId xmlns:p14="http://schemas.microsoft.com/office/powerpoint/2010/main" val="414896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F514D-F78F-C164-BF7A-0098DAABC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59706-8732-9CE7-E98B-FFB76D83C5B9}"/>
              </a:ext>
            </a:extLst>
          </p:cNvPr>
          <p:cNvSpPr>
            <a:spLocks noGrp="1"/>
          </p:cNvSpPr>
          <p:nvPr>
            <p:ph type="title"/>
          </p:nvPr>
        </p:nvSpPr>
        <p:spPr>
          <a:xfrm>
            <a:off x="0" y="-64643"/>
            <a:ext cx="10250424" cy="745680"/>
          </a:xfrm>
        </p:spPr>
        <p:txBody>
          <a:bodyPr>
            <a:normAutofit/>
          </a:bodyPr>
          <a:lstStyle/>
          <a:p>
            <a:r>
              <a:rPr lang="en-US" sz="1867" b="1" u="sng" dirty="0"/>
              <a:t>Improvements of Qwen 3</a:t>
            </a:r>
          </a:p>
        </p:txBody>
      </p:sp>
      <p:sp>
        <p:nvSpPr>
          <p:cNvPr id="3" name="Content Placeholder 2">
            <a:extLst>
              <a:ext uri="{FF2B5EF4-FFF2-40B4-BE49-F238E27FC236}">
                <a16:creationId xmlns:a16="http://schemas.microsoft.com/office/drawing/2014/main" id="{0B02497A-77CD-00A0-69C4-E25FEE668604}"/>
              </a:ext>
            </a:extLst>
          </p:cNvPr>
          <p:cNvSpPr>
            <a:spLocks noGrp="1"/>
          </p:cNvSpPr>
          <p:nvPr>
            <p:ph idx="1"/>
          </p:nvPr>
        </p:nvSpPr>
        <p:spPr>
          <a:xfrm>
            <a:off x="134112" y="582041"/>
            <a:ext cx="11939355" cy="5686237"/>
          </a:xfrm>
        </p:spPr>
        <p:txBody>
          <a:bodyPr>
            <a:noAutofit/>
          </a:bodyPr>
          <a:lstStyle/>
          <a:p>
            <a:r>
              <a:rPr lang="en-US" sz="1400" dirty="0"/>
              <a:t>Architecture: </a:t>
            </a:r>
            <a:r>
              <a:rPr lang="en-US" sz="1400" dirty="0" err="1"/>
              <a:t>RoPE</a:t>
            </a:r>
            <a:r>
              <a:rPr lang="en-US" sz="1400" dirty="0"/>
              <a:t>, </a:t>
            </a:r>
            <a:r>
              <a:rPr lang="en-US" sz="1400" dirty="0" err="1"/>
              <a:t>SwiGLU</a:t>
            </a:r>
            <a:r>
              <a:rPr lang="en-US" sz="1400" dirty="0"/>
              <a:t>, </a:t>
            </a:r>
            <a:r>
              <a:rPr lang="en-US" sz="1400" dirty="0" err="1"/>
              <a:t>RMSNorm</a:t>
            </a:r>
            <a:r>
              <a:rPr lang="en-US" sz="1400" dirty="0"/>
              <a:t>, QK-Norm, YARN, Dual Chunk Attention</a:t>
            </a:r>
          </a:p>
          <a:p>
            <a:r>
              <a:rPr lang="en-US" sz="1400" dirty="0"/>
              <a:t>Has </a:t>
            </a:r>
            <a:r>
              <a:rPr lang="en-US" sz="1400" dirty="0" err="1"/>
              <a:t>MoE</a:t>
            </a:r>
            <a:r>
              <a:rPr lang="en-US" sz="1400" dirty="0"/>
              <a:t> &amp; dense variants</a:t>
            </a:r>
          </a:p>
          <a:p>
            <a:r>
              <a:rPr lang="en-US" sz="1400" dirty="0"/>
              <a:t>Pretraining has three stages</a:t>
            </a:r>
          </a:p>
          <a:p>
            <a:pPr lvl="1"/>
            <a:r>
              <a:rPr lang="en-US" sz="1400" b="1" dirty="0"/>
              <a:t>General</a:t>
            </a:r>
            <a:r>
              <a:rPr lang="en-US" sz="1400" dirty="0"/>
              <a:t>: 30T tokens, sequence length 4096</a:t>
            </a:r>
          </a:p>
          <a:p>
            <a:pPr lvl="1"/>
            <a:r>
              <a:rPr lang="en-US" sz="1400" b="1" dirty="0"/>
              <a:t>Reasoning</a:t>
            </a:r>
            <a:r>
              <a:rPr lang="en-US" sz="1400" dirty="0"/>
              <a:t>: 5T tokens emphasizing STEM, sequence length 4096</a:t>
            </a:r>
          </a:p>
          <a:p>
            <a:pPr lvl="1"/>
            <a:r>
              <a:rPr lang="en-US" sz="1400" b="1" dirty="0"/>
              <a:t>Long Context</a:t>
            </a:r>
            <a:r>
              <a:rPr lang="en-US" sz="1400" dirty="0"/>
              <a:t>: billions of tokens in long context corpora, sequence length 32768. </a:t>
            </a:r>
          </a:p>
          <a:p>
            <a:r>
              <a:rPr lang="en-US" sz="1400" dirty="0" err="1"/>
              <a:t>Posttraining</a:t>
            </a:r>
            <a:r>
              <a:rPr lang="en-US" sz="1400" dirty="0"/>
              <a:t> has four stages</a:t>
            </a:r>
          </a:p>
          <a:p>
            <a:pPr lvl="1"/>
            <a:r>
              <a:rPr lang="en-US" sz="1400" b="1" dirty="0"/>
              <a:t>Long </a:t>
            </a:r>
            <a:r>
              <a:rPr lang="en-US" sz="1400" b="1" dirty="0" err="1"/>
              <a:t>CoT</a:t>
            </a:r>
            <a:r>
              <a:rPr lang="en-US" sz="1400" b="1" dirty="0"/>
              <a:t> Cold Start</a:t>
            </a:r>
            <a:r>
              <a:rPr lang="en-US" sz="1400" dirty="0"/>
              <a:t>: Standard SFT on filtered verifiable STEM dataset that has high quality annotated chain of thought / reasoning trace examples</a:t>
            </a:r>
          </a:p>
          <a:p>
            <a:pPr lvl="1"/>
            <a:r>
              <a:rPr lang="en-US" sz="1400" b="1" dirty="0"/>
              <a:t>Reasoning RL</a:t>
            </a:r>
            <a:r>
              <a:rPr lang="en-US" sz="1400" dirty="0"/>
              <a:t>: Additional query-verifier pairs trained using GRPO</a:t>
            </a:r>
          </a:p>
          <a:p>
            <a:pPr lvl="1"/>
            <a:r>
              <a:rPr lang="en-US" sz="1400" b="1" dirty="0"/>
              <a:t>Fusion</a:t>
            </a:r>
            <a:r>
              <a:rPr lang="en-US" sz="1400" dirty="0"/>
              <a:t>: Introduces “/think” “/no think” flag that enables dynamic switching of behavior based on user behavior within one model, trained using SFT</a:t>
            </a:r>
          </a:p>
          <a:p>
            <a:pPr lvl="1"/>
            <a:r>
              <a:rPr lang="en-US" sz="1400" b="1" dirty="0"/>
              <a:t>General RL</a:t>
            </a:r>
            <a:r>
              <a:rPr lang="en-US" sz="1400" dirty="0"/>
              <a:t>: Align to human preferences. Doesn’t state algorithm, but likely GRPO or DPO.</a:t>
            </a:r>
          </a:p>
          <a:p>
            <a:r>
              <a:rPr lang="en-US" sz="1400" dirty="0"/>
              <a:t>To get smaller models, uses a strong-to-weak distillation pipeline, with two steps</a:t>
            </a:r>
          </a:p>
          <a:p>
            <a:pPr lvl="1"/>
            <a:r>
              <a:rPr lang="en-US" sz="1400" b="1" dirty="0"/>
              <a:t>Off-Policy Distillation</a:t>
            </a:r>
            <a:r>
              <a:rPr lang="en-US" sz="1400" dirty="0"/>
              <a:t>: student learns/imitates from data generated by a teacher model</a:t>
            </a:r>
          </a:p>
          <a:p>
            <a:pPr lvl="2"/>
            <a:r>
              <a:rPr lang="en-US" sz="1400" dirty="0"/>
              <a:t>High quality supervision, very sample efficient, easy to train</a:t>
            </a:r>
          </a:p>
          <a:p>
            <a:pPr lvl="1"/>
            <a:r>
              <a:rPr lang="en-US" sz="1400" b="1" dirty="0"/>
              <a:t>On-Policy Distillation</a:t>
            </a:r>
            <a:r>
              <a:rPr lang="en-US" sz="1400" dirty="0"/>
              <a:t>: student generates its own responses, and learns by comparing its output to the teacher’s (using KL divergence between logits)</a:t>
            </a:r>
          </a:p>
          <a:p>
            <a:pPr lvl="2"/>
            <a:r>
              <a:rPr lang="en-US" sz="1400" dirty="0"/>
              <a:t>Student &amp; teacher prompts sampled during training time</a:t>
            </a:r>
          </a:p>
          <a:p>
            <a:pPr lvl="2"/>
            <a:r>
              <a:rPr lang="en-US" sz="1400" dirty="0"/>
              <a:t>More exploration, more adaptative</a:t>
            </a:r>
          </a:p>
          <a:p>
            <a:pPr lvl="1"/>
            <a:endParaRPr lang="en-US" sz="1400" dirty="0"/>
          </a:p>
          <a:p>
            <a:pPr lvl="1"/>
            <a:endParaRPr lang="en-US" sz="1400" dirty="0"/>
          </a:p>
          <a:p>
            <a:endParaRPr lang="en-US" sz="1400" dirty="0"/>
          </a:p>
          <a:p>
            <a:endParaRPr lang="en-US" sz="1400" dirty="0"/>
          </a:p>
        </p:txBody>
      </p:sp>
      <p:pic>
        <p:nvPicPr>
          <p:cNvPr id="5" name="Picture 4">
            <a:extLst>
              <a:ext uri="{FF2B5EF4-FFF2-40B4-BE49-F238E27FC236}">
                <a16:creationId xmlns:a16="http://schemas.microsoft.com/office/drawing/2014/main" id="{EE129C29-450E-A415-B781-B7D85412BAA7}"/>
              </a:ext>
            </a:extLst>
          </p:cNvPr>
          <p:cNvPicPr>
            <a:picLocks noChangeAspect="1"/>
          </p:cNvPicPr>
          <p:nvPr/>
        </p:nvPicPr>
        <p:blipFill>
          <a:blip r:embed="rId3"/>
          <a:stretch>
            <a:fillRect/>
          </a:stretch>
        </p:blipFill>
        <p:spPr>
          <a:xfrm>
            <a:off x="7899419" y="0"/>
            <a:ext cx="4174048" cy="1691421"/>
          </a:xfrm>
          <a:prstGeom prst="rect">
            <a:avLst/>
          </a:prstGeom>
        </p:spPr>
      </p:pic>
    </p:spTree>
    <p:extLst>
      <p:ext uri="{BB962C8B-B14F-4D97-AF65-F5344CB8AC3E}">
        <p14:creationId xmlns:p14="http://schemas.microsoft.com/office/powerpoint/2010/main" val="1012157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44722-BC26-A199-4AB1-BFFDCD6D9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D36727-C5E3-0C25-F0A0-206C1BDCE9E8}"/>
              </a:ext>
            </a:extLst>
          </p:cNvPr>
          <p:cNvSpPr>
            <a:spLocks noGrp="1"/>
          </p:cNvSpPr>
          <p:nvPr>
            <p:ph type="title"/>
          </p:nvPr>
        </p:nvSpPr>
        <p:spPr>
          <a:xfrm>
            <a:off x="0" y="-28549"/>
            <a:ext cx="10250424" cy="293243"/>
          </a:xfrm>
        </p:spPr>
        <p:txBody>
          <a:bodyPr>
            <a:normAutofit fontScale="90000"/>
          </a:bodyPr>
          <a:lstStyle/>
          <a:p>
            <a:r>
              <a:rPr lang="en-US" sz="1867" b="1" u="sng" dirty="0"/>
              <a:t>Explain how </a:t>
            </a:r>
            <a:r>
              <a:rPr lang="en-US" sz="1867" b="1" u="sng" dirty="0" err="1"/>
              <a:t>PagedAttention</a:t>
            </a:r>
            <a:r>
              <a:rPr lang="en-US" sz="1867" b="1" u="sng" dirty="0"/>
              <a:t> works.</a:t>
            </a:r>
          </a:p>
        </p:txBody>
      </p:sp>
      <p:sp>
        <p:nvSpPr>
          <p:cNvPr id="3" name="Content Placeholder 2">
            <a:extLst>
              <a:ext uri="{FF2B5EF4-FFF2-40B4-BE49-F238E27FC236}">
                <a16:creationId xmlns:a16="http://schemas.microsoft.com/office/drawing/2014/main" id="{741D85D6-52F4-6DD3-0CC5-7634BEF839E8}"/>
              </a:ext>
            </a:extLst>
          </p:cNvPr>
          <p:cNvSpPr>
            <a:spLocks noGrp="1"/>
          </p:cNvSpPr>
          <p:nvPr>
            <p:ph idx="1"/>
          </p:nvPr>
        </p:nvSpPr>
        <p:spPr>
          <a:xfrm>
            <a:off x="0" y="220733"/>
            <a:ext cx="5952614" cy="4351339"/>
          </a:xfrm>
        </p:spPr>
        <p:txBody>
          <a:bodyPr>
            <a:normAutofit/>
          </a:bodyPr>
          <a:lstStyle/>
          <a:p>
            <a:r>
              <a:rPr lang="en-US" sz="1400" dirty="0" err="1"/>
              <a:t>PagedAttention</a:t>
            </a:r>
            <a:r>
              <a:rPr lang="en-US" sz="1400" dirty="0"/>
              <a:t> (implemented via the </a:t>
            </a:r>
            <a:r>
              <a:rPr lang="en-US" sz="1400" dirty="0" err="1"/>
              <a:t>vLLM</a:t>
            </a:r>
            <a:r>
              <a:rPr lang="en-US" sz="1400" dirty="0"/>
              <a:t> library) is a memory management strategy for serving LLMs, to further improve KV caching</a:t>
            </a:r>
          </a:p>
          <a:p>
            <a:r>
              <a:rPr lang="en-US" sz="1400" dirty="0"/>
              <a:t>LLMs are unlike traditional deep learning workloads, b/c its KV cache can dynamically grow/shrink over time as the model generates new tokens, and its lifetime and length are not known a priori</a:t>
            </a:r>
          </a:p>
          <a:p>
            <a:pPr lvl="1"/>
            <a:r>
              <a:rPr lang="en-US" sz="1400" dirty="0"/>
              <a:t>This causes naïve implementations to have contiguous pre-allocations based on max context lengths that cause wasteful fragmentation of memory</a:t>
            </a:r>
          </a:p>
          <a:p>
            <a:r>
              <a:rPr lang="en-US" sz="1400" dirty="0" err="1"/>
              <a:t>PagedAttention</a:t>
            </a:r>
            <a:r>
              <a:rPr lang="en-US" sz="1400" dirty="0"/>
              <a:t> is inspired by OS virtual memory paging, where contiguous physical memory is split up into blocks that can store a predefined number of keys/values for tokens, </a:t>
            </a:r>
            <a:r>
              <a:rPr lang="en-US" sz="1400" dirty="0" err="1"/>
              <a:t>eg</a:t>
            </a:r>
            <a:r>
              <a:rPr lang="en-US" sz="1400" dirty="0"/>
              <a:t> 16</a:t>
            </a:r>
          </a:p>
          <a:p>
            <a:endParaRPr lang="en-US" sz="1400" dirty="0"/>
          </a:p>
          <a:p>
            <a:endParaRPr lang="en-US" sz="1400" dirty="0"/>
          </a:p>
        </p:txBody>
      </p:sp>
      <p:pic>
        <p:nvPicPr>
          <p:cNvPr id="5" name="Picture 4">
            <a:extLst>
              <a:ext uri="{FF2B5EF4-FFF2-40B4-BE49-F238E27FC236}">
                <a16:creationId xmlns:a16="http://schemas.microsoft.com/office/drawing/2014/main" id="{94B4DAF1-D059-C886-6DA0-5D8E93B0BDDF}"/>
              </a:ext>
            </a:extLst>
          </p:cNvPr>
          <p:cNvPicPr>
            <a:picLocks noChangeAspect="1"/>
          </p:cNvPicPr>
          <p:nvPr/>
        </p:nvPicPr>
        <p:blipFill>
          <a:blip r:embed="rId3"/>
          <a:srcRect l="1505" r="1968"/>
          <a:stretch>
            <a:fillRect/>
          </a:stretch>
        </p:blipFill>
        <p:spPr>
          <a:xfrm>
            <a:off x="4740682" y="5116570"/>
            <a:ext cx="7332785" cy="1588012"/>
          </a:xfrm>
          <a:prstGeom prst="rect">
            <a:avLst/>
          </a:prstGeom>
          <a:ln>
            <a:solidFill>
              <a:schemeClr val="tx1"/>
            </a:solidFill>
          </a:ln>
        </p:spPr>
      </p:pic>
      <p:pic>
        <p:nvPicPr>
          <p:cNvPr id="9" name="Picture 8">
            <a:extLst>
              <a:ext uri="{FF2B5EF4-FFF2-40B4-BE49-F238E27FC236}">
                <a16:creationId xmlns:a16="http://schemas.microsoft.com/office/drawing/2014/main" id="{3AC69839-CBE4-9871-EAD8-300B3B03708A}"/>
              </a:ext>
            </a:extLst>
          </p:cNvPr>
          <p:cNvPicPr>
            <a:picLocks noChangeAspect="1"/>
          </p:cNvPicPr>
          <p:nvPr/>
        </p:nvPicPr>
        <p:blipFill>
          <a:blip r:embed="rId4"/>
          <a:srcRect l="26682" t="30128" r="1996" b="20898"/>
          <a:stretch>
            <a:fillRect/>
          </a:stretch>
        </p:blipFill>
        <p:spPr>
          <a:xfrm>
            <a:off x="5988486" y="2639645"/>
            <a:ext cx="6110654" cy="2360233"/>
          </a:xfrm>
          <a:prstGeom prst="rect">
            <a:avLst/>
          </a:prstGeom>
          <a:ln>
            <a:solidFill>
              <a:schemeClr val="tx1"/>
            </a:solidFill>
          </a:ln>
        </p:spPr>
      </p:pic>
      <p:pic>
        <p:nvPicPr>
          <p:cNvPr id="11" name="Picture 10">
            <a:extLst>
              <a:ext uri="{FF2B5EF4-FFF2-40B4-BE49-F238E27FC236}">
                <a16:creationId xmlns:a16="http://schemas.microsoft.com/office/drawing/2014/main" id="{8BBD6904-2F4D-0014-F5B4-BDED96423864}"/>
              </a:ext>
            </a:extLst>
          </p:cNvPr>
          <p:cNvPicPr>
            <a:picLocks noChangeAspect="1"/>
          </p:cNvPicPr>
          <p:nvPr/>
        </p:nvPicPr>
        <p:blipFill>
          <a:blip r:embed="rId5"/>
          <a:srcRect l="27043" t="29615" r="2212" b="21282"/>
          <a:stretch>
            <a:fillRect/>
          </a:stretch>
        </p:blipFill>
        <p:spPr>
          <a:xfrm>
            <a:off x="5952617" y="109234"/>
            <a:ext cx="6182396" cy="2413719"/>
          </a:xfrm>
          <a:prstGeom prst="rect">
            <a:avLst/>
          </a:prstGeom>
          <a:ln>
            <a:solidFill>
              <a:schemeClr val="tx1"/>
            </a:solidFill>
          </a:ln>
        </p:spPr>
      </p:pic>
      <p:pic>
        <p:nvPicPr>
          <p:cNvPr id="13" name="Picture 12">
            <a:extLst>
              <a:ext uri="{FF2B5EF4-FFF2-40B4-BE49-F238E27FC236}">
                <a16:creationId xmlns:a16="http://schemas.microsoft.com/office/drawing/2014/main" id="{624C088D-C9BD-E1FE-A7E3-EF2B20196C0B}"/>
              </a:ext>
            </a:extLst>
          </p:cNvPr>
          <p:cNvPicPr>
            <a:picLocks noChangeAspect="1"/>
          </p:cNvPicPr>
          <p:nvPr/>
        </p:nvPicPr>
        <p:blipFill>
          <a:blip r:embed="rId6"/>
          <a:stretch>
            <a:fillRect/>
          </a:stretch>
        </p:blipFill>
        <p:spPr>
          <a:xfrm>
            <a:off x="118533" y="4229099"/>
            <a:ext cx="4541321" cy="2540977"/>
          </a:xfrm>
          <a:prstGeom prst="rect">
            <a:avLst/>
          </a:prstGeom>
          <a:ln>
            <a:solidFill>
              <a:schemeClr val="tx1"/>
            </a:solidFill>
          </a:ln>
        </p:spPr>
      </p:pic>
    </p:spTree>
    <p:extLst>
      <p:ext uri="{BB962C8B-B14F-4D97-AF65-F5344CB8AC3E}">
        <p14:creationId xmlns:p14="http://schemas.microsoft.com/office/powerpoint/2010/main" val="1888345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E891-3A51-2A3C-C388-11CBDC570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989549-BA2A-38F4-8671-2CED9AF74323}"/>
              </a:ext>
            </a:extLst>
          </p:cNvPr>
          <p:cNvSpPr>
            <a:spLocks noGrp="1"/>
          </p:cNvSpPr>
          <p:nvPr>
            <p:ph type="title"/>
          </p:nvPr>
        </p:nvSpPr>
        <p:spPr>
          <a:xfrm>
            <a:off x="0" y="-64643"/>
            <a:ext cx="10250424" cy="745680"/>
          </a:xfrm>
        </p:spPr>
        <p:txBody>
          <a:bodyPr>
            <a:normAutofit/>
          </a:bodyPr>
          <a:lstStyle/>
          <a:p>
            <a:r>
              <a:rPr lang="en-US" sz="1867" b="1" u="sng" dirty="0"/>
              <a:t>What is </a:t>
            </a:r>
            <a:r>
              <a:rPr lang="en-US" sz="1867" b="1" u="sng" dirty="0" err="1"/>
              <a:t>FiLM</a:t>
            </a:r>
            <a:r>
              <a:rPr lang="en-US" sz="1867" b="1" u="sng" dirty="0"/>
              <a:t> conditioning?</a:t>
            </a:r>
          </a:p>
        </p:txBody>
      </p:sp>
      <p:sp>
        <p:nvSpPr>
          <p:cNvPr id="3" name="Content Placeholder 2">
            <a:extLst>
              <a:ext uri="{FF2B5EF4-FFF2-40B4-BE49-F238E27FC236}">
                <a16:creationId xmlns:a16="http://schemas.microsoft.com/office/drawing/2014/main" id="{33E2E1AB-3152-5067-F38D-5403D701EEE5}"/>
              </a:ext>
            </a:extLst>
          </p:cNvPr>
          <p:cNvSpPr>
            <a:spLocks noGrp="1"/>
          </p:cNvSpPr>
          <p:nvPr>
            <p:ph idx="1"/>
          </p:nvPr>
        </p:nvSpPr>
        <p:spPr>
          <a:xfrm>
            <a:off x="134112" y="582041"/>
            <a:ext cx="11939355" cy="4351339"/>
          </a:xfrm>
        </p:spPr>
        <p:txBody>
          <a:bodyPr>
            <a:normAutofit/>
          </a:bodyPr>
          <a:lstStyle/>
          <a:p>
            <a:r>
              <a:rPr lang="en-US" sz="1600" dirty="0" err="1"/>
              <a:t>FiLM</a:t>
            </a:r>
            <a:r>
              <a:rPr lang="en-US" sz="1600" dirty="0"/>
              <a:t> (Feature-wise Linear Modulation) is a simple &amp; general way to condition neural networks</a:t>
            </a:r>
          </a:p>
          <a:p>
            <a:r>
              <a:rPr lang="en-US" sz="1600" dirty="0"/>
              <a:t>Works by performing feature-wise scaling/shifting on feature maps</a:t>
            </a:r>
          </a:p>
          <a:p>
            <a:r>
              <a:rPr lang="en-US" sz="1600" dirty="0"/>
              <a:t>In original paper, parameters are from an text-conditioned RNN and applied to VQA, but this is a general method</a:t>
            </a:r>
          </a:p>
          <a:p>
            <a:pPr lvl="1"/>
            <a:r>
              <a:rPr lang="en-US" sz="1200" dirty="0"/>
              <a:t>Parameters can be predicted from a transformer, MLP, </a:t>
            </a:r>
            <a:r>
              <a:rPr lang="en-US" sz="1200" dirty="0" err="1"/>
              <a:t>etc</a:t>
            </a:r>
            <a:endParaRPr lang="en-US" sz="1200" dirty="0"/>
          </a:p>
          <a:p>
            <a:pPr lvl="1"/>
            <a:r>
              <a:rPr lang="en-US" sz="1200" dirty="0"/>
              <a:t>Conditioning does not need to be from text</a:t>
            </a:r>
          </a:p>
          <a:p>
            <a:r>
              <a:rPr lang="en-US" sz="1600" dirty="0"/>
              <a:t>Overall, lightweight, interpretable, and penetrative (</a:t>
            </a:r>
            <a:r>
              <a:rPr lang="en-US" sz="1600" dirty="0" err="1"/>
              <a:t>eg</a:t>
            </a:r>
            <a:r>
              <a:rPr lang="en-US" sz="1600" dirty="0"/>
              <a:t>, can condition many </a:t>
            </a:r>
            <a:r>
              <a:rPr lang="en-US" sz="1600" dirty="0" err="1"/>
              <a:t>laters</a:t>
            </a:r>
            <a:r>
              <a:rPr lang="en-US" sz="1600" dirty="0"/>
              <a:t> throughout network) method to do conditioning</a:t>
            </a:r>
          </a:p>
          <a:p>
            <a:endParaRPr lang="en-US" sz="1600" dirty="0"/>
          </a:p>
          <a:p>
            <a:endParaRPr lang="en-US" sz="1600" dirty="0"/>
          </a:p>
        </p:txBody>
      </p:sp>
      <p:pic>
        <p:nvPicPr>
          <p:cNvPr id="5" name="Picture 4">
            <a:extLst>
              <a:ext uri="{FF2B5EF4-FFF2-40B4-BE49-F238E27FC236}">
                <a16:creationId xmlns:a16="http://schemas.microsoft.com/office/drawing/2014/main" id="{58719416-1821-840A-285D-0AA3E17364D2}"/>
              </a:ext>
            </a:extLst>
          </p:cNvPr>
          <p:cNvPicPr>
            <a:picLocks noChangeAspect="1"/>
          </p:cNvPicPr>
          <p:nvPr/>
        </p:nvPicPr>
        <p:blipFill>
          <a:blip r:embed="rId2"/>
          <a:stretch>
            <a:fillRect/>
          </a:stretch>
        </p:blipFill>
        <p:spPr>
          <a:xfrm>
            <a:off x="268997" y="3603904"/>
            <a:ext cx="9069066" cy="2991267"/>
          </a:xfrm>
          <a:prstGeom prst="rect">
            <a:avLst/>
          </a:prstGeom>
          <a:ln>
            <a:solidFill>
              <a:schemeClr val="tx1"/>
            </a:solidFill>
          </a:ln>
        </p:spPr>
      </p:pic>
    </p:spTree>
    <p:extLst>
      <p:ext uri="{BB962C8B-B14F-4D97-AF65-F5344CB8AC3E}">
        <p14:creationId xmlns:p14="http://schemas.microsoft.com/office/powerpoint/2010/main" val="653500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23E5B-36D5-C5F4-AE89-A229B3A5B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8DE7E-3D48-DC19-B1B8-3EDF2A3D66AE}"/>
              </a:ext>
            </a:extLst>
          </p:cNvPr>
          <p:cNvSpPr>
            <a:spLocks noGrp="1"/>
          </p:cNvSpPr>
          <p:nvPr>
            <p:ph type="title"/>
          </p:nvPr>
        </p:nvSpPr>
        <p:spPr>
          <a:xfrm>
            <a:off x="0" y="-64643"/>
            <a:ext cx="10250424" cy="745680"/>
          </a:xfrm>
        </p:spPr>
        <p:txBody>
          <a:bodyPr>
            <a:normAutofit/>
          </a:bodyPr>
          <a:lstStyle/>
          <a:p>
            <a:r>
              <a:rPr lang="en-US" sz="1867" b="1" u="sng" dirty="0"/>
              <a:t>Question Goes Here</a:t>
            </a:r>
          </a:p>
        </p:txBody>
      </p:sp>
      <p:sp>
        <p:nvSpPr>
          <p:cNvPr id="3" name="Content Placeholder 2">
            <a:extLst>
              <a:ext uri="{FF2B5EF4-FFF2-40B4-BE49-F238E27FC236}">
                <a16:creationId xmlns:a16="http://schemas.microsoft.com/office/drawing/2014/main" id="{B1DEB76B-A997-8A2E-ADE3-8C4F462D0DE9}"/>
              </a:ext>
            </a:extLst>
          </p:cNvPr>
          <p:cNvSpPr>
            <a:spLocks noGrp="1"/>
          </p:cNvSpPr>
          <p:nvPr>
            <p:ph idx="1"/>
          </p:nvPr>
        </p:nvSpPr>
        <p:spPr>
          <a:xfrm>
            <a:off x="134112" y="582041"/>
            <a:ext cx="11939355" cy="4351339"/>
          </a:xfrm>
        </p:spPr>
        <p:txBody>
          <a:bodyPr>
            <a:normAutofit/>
          </a:bodyPr>
          <a:lstStyle/>
          <a:p>
            <a:r>
              <a:rPr lang="en-US" sz="1600" dirty="0"/>
              <a:t>Answer goes here</a:t>
            </a:r>
          </a:p>
          <a:p>
            <a:endParaRPr lang="en-US" sz="1600" dirty="0"/>
          </a:p>
          <a:p>
            <a:endParaRPr lang="en-US" sz="1600" dirty="0"/>
          </a:p>
        </p:txBody>
      </p:sp>
    </p:spTree>
    <p:extLst>
      <p:ext uri="{BB962C8B-B14F-4D97-AF65-F5344CB8AC3E}">
        <p14:creationId xmlns:p14="http://schemas.microsoft.com/office/powerpoint/2010/main" val="34488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0"/>
          <p:cNvSpPr txBox="1"/>
          <p:nvPr/>
        </p:nvSpPr>
        <p:spPr>
          <a:xfrm>
            <a:off x="-75484" y="-153729"/>
            <a:ext cx="11997200" cy="615513"/>
          </a:xfrm>
          <a:prstGeom prst="rect">
            <a:avLst/>
          </a:prstGeom>
          <a:noFill/>
          <a:ln>
            <a:noFill/>
          </a:ln>
        </p:spPr>
        <p:txBody>
          <a:bodyPr spcFirstLastPara="1" wrap="square" lIns="121900" tIns="121900" rIns="121900" bIns="121900" anchor="t" anchorCtr="0">
            <a:spAutoFit/>
          </a:bodyPr>
          <a:lstStyle/>
          <a:p>
            <a:r>
              <a:rPr lang="en" sz="2400" b="1" u="sng"/>
              <a:t>What can RNNs be used for, and how do they work?</a:t>
            </a:r>
            <a:endParaRPr sz="2400" b="1" u="sng"/>
          </a:p>
        </p:txBody>
      </p:sp>
      <p:sp>
        <p:nvSpPr>
          <p:cNvPr id="570" name="Google Shape;570;p60"/>
          <p:cNvSpPr txBox="1"/>
          <p:nvPr/>
        </p:nvSpPr>
        <p:spPr>
          <a:xfrm>
            <a:off x="-247367" y="278634"/>
            <a:ext cx="7989600" cy="3434233"/>
          </a:xfrm>
          <a:prstGeom prst="rect">
            <a:avLst/>
          </a:prstGeom>
          <a:noFill/>
          <a:ln>
            <a:noFill/>
          </a:ln>
        </p:spPr>
        <p:txBody>
          <a:bodyPr spcFirstLastPara="1" wrap="square" lIns="121900" tIns="121900" rIns="121900" bIns="121900" anchor="t" anchorCtr="0">
            <a:spAutoFit/>
          </a:bodyPr>
          <a:lstStyle/>
          <a:p>
            <a:pPr marL="609585" indent="-372524">
              <a:lnSpc>
                <a:spcPct val="115000"/>
              </a:lnSpc>
              <a:spcBef>
                <a:spcPts val="1333"/>
              </a:spcBef>
              <a:buSzPts val="800"/>
              <a:buChar char="●"/>
            </a:pPr>
            <a:r>
              <a:rPr lang="en" sz="1067" b="1" dirty="0"/>
              <a:t>Recurrent Neural Networks (RNNs)</a:t>
            </a:r>
            <a:r>
              <a:rPr lang="en" sz="1067" dirty="0"/>
              <a:t> allow you to work with nonfixed, variable-length sequential data, e.g. time series data or sentences, by building a hidden state over time.</a:t>
            </a:r>
            <a:endParaRPr sz="1067" dirty="0"/>
          </a:p>
          <a:p>
            <a:pPr marL="609585" indent="-372524">
              <a:lnSpc>
                <a:spcPct val="115000"/>
              </a:lnSpc>
              <a:buSzPts val="800"/>
              <a:buChar char="●"/>
            </a:pPr>
            <a:r>
              <a:rPr lang="en" sz="1067" dirty="0"/>
              <a:t>During training, we do </a:t>
            </a:r>
            <a:r>
              <a:rPr lang="en" sz="1067" b="1" dirty="0"/>
              <a:t>backpropagation through time</a:t>
            </a:r>
            <a:r>
              <a:rPr lang="en" sz="1067" dirty="0"/>
              <a:t>, for some number of timesteps that we choose. However, </a:t>
            </a:r>
            <a:r>
              <a:rPr lang="en" sz="1067" b="1" dirty="0"/>
              <a:t>vanishing/exploding gradients</a:t>
            </a:r>
            <a:r>
              <a:rPr lang="en" sz="1067" dirty="0"/>
              <a:t> is a significant problem.</a:t>
            </a:r>
            <a:endParaRPr sz="1067" dirty="0"/>
          </a:p>
          <a:p>
            <a:pPr marL="609585" indent="-372524">
              <a:lnSpc>
                <a:spcPct val="115000"/>
              </a:lnSpc>
              <a:buSzPts val="800"/>
              <a:buChar char="●"/>
            </a:pPr>
            <a:r>
              <a:rPr lang="en" sz="1067" dirty="0"/>
              <a:t>In practice, </a:t>
            </a:r>
            <a:r>
              <a:rPr lang="en" sz="1067" b="1" dirty="0">
                <a:solidFill>
                  <a:schemeClr val="dk1"/>
                </a:solidFill>
              </a:rPr>
              <a:t>long term dependencies</a:t>
            </a:r>
            <a:r>
              <a:rPr lang="en" sz="1067" dirty="0">
                <a:solidFill>
                  <a:schemeClr val="dk1"/>
                </a:solidFill>
              </a:rPr>
              <a:t> are an issue</a:t>
            </a:r>
            <a:r>
              <a:rPr lang="en" sz="1067" dirty="0"/>
              <a:t>; it’s difficult to “remember” previous context when the time step gap is very large, since repeatedly overwritihg a hidden state leads to data loss.</a:t>
            </a:r>
            <a:endParaRPr sz="1067" dirty="0"/>
          </a:p>
          <a:p>
            <a:pPr marL="609585" indent="-372524">
              <a:lnSpc>
                <a:spcPct val="115000"/>
              </a:lnSpc>
              <a:buSzPts val="800"/>
              <a:buChar char="●"/>
            </a:pPr>
            <a:r>
              <a:rPr lang="en" sz="1067" dirty="0"/>
              <a:t>In ordinary RNNs, there is no </a:t>
            </a:r>
            <a:r>
              <a:rPr lang="en" sz="1067" b="1" dirty="0"/>
              <a:t>bidirectionality</a:t>
            </a:r>
            <a:r>
              <a:rPr lang="en" sz="1067" dirty="0"/>
              <a:t>; for many-to-one or many-to-many settings, we can only use the inputs which we have already seen when making a prediction, and can’t use later input elements.</a:t>
            </a:r>
            <a:endParaRPr sz="1067" dirty="0"/>
          </a:p>
          <a:p>
            <a:pPr marL="1219170" lvl="1" indent="-372524">
              <a:lnSpc>
                <a:spcPct val="115000"/>
              </a:lnSpc>
              <a:buSzPts val="800"/>
              <a:buChar char="○"/>
            </a:pPr>
            <a:r>
              <a:rPr lang="en" sz="1067" dirty="0"/>
              <a:t>However, there are ways to address this, e.g. Bidirectional RNNs which read left-to-right and right-to-left in parallel.</a:t>
            </a:r>
            <a:endParaRPr sz="1067" dirty="0"/>
          </a:p>
          <a:p>
            <a:pPr marL="609585" indent="-372524">
              <a:lnSpc>
                <a:spcPct val="115000"/>
              </a:lnSpc>
              <a:buSzPts val="800"/>
              <a:buChar char="●"/>
            </a:pPr>
            <a:r>
              <a:rPr lang="en" sz="1067" dirty="0"/>
              <a:t>RNNs and its variants are related to </a:t>
            </a:r>
            <a:r>
              <a:rPr lang="en" sz="1067" b="1" dirty="0"/>
              <a:t>Bayesian filtering</a:t>
            </a:r>
            <a:r>
              <a:rPr lang="en" sz="1067" dirty="0"/>
              <a:t>. Both work with sequential data/measurements to update an internal state, to predict a target variable.</a:t>
            </a:r>
            <a:endParaRPr sz="1067" dirty="0"/>
          </a:p>
          <a:p>
            <a:pPr marL="1219170" lvl="1" indent="-372524">
              <a:lnSpc>
                <a:spcPct val="115000"/>
              </a:lnSpc>
              <a:buSzPts val="800"/>
              <a:buChar char="○"/>
            </a:pPr>
            <a:r>
              <a:rPr lang="en" sz="1067" dirty="0"/>
              <a:t>Bayesian filters provide probabilities and are more “specialist”, useful in settings where the noise and dynamics are well-characterized</a:t>
            </a:r>
            <a:endParaRPr sz="1067" dirty="0"/>
          </a:p>
          <a:p>
            <a:pPr marL="1219170" lvl="1" indent="-372524">
              <a:lnSpc>
                <a:spcPct val="115000"/>
              </a:lnSpc>
              <a:buSzPts val="800"/>
              <a:buChar char="○"/>
            </a:pPr>
            <a:r>
              <a:rPr lang="en" sz="1067" dirty="0"/>
              <a:t>RNNs tend to be more general and are universal approximators, but require much more data and computing resources</a:t>
            </a:r>
            <a:endParaRPr sz="1067" dirty="0"/>
          </a:p>
        </p:txBody>
      </p:sp>
      <p:sp>
        <p:nvSpPr>
          <p:cNvPr id="571" name="Google Shape;571;p60"/>
          <p:cNvSpPr txBox="1">
            <a:spLocks noGrp="1"/>
          </p:cNvSpPr>
          <p:nvPr>
            <p:ph type="sldNum" idx="12"/>
          </p:nvPr>
        </p:nvSpPr>
        <p:spPr>
          <a:xfrm>
            <a:off x="11563144" y="6418956"/>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a:t>
            </a:fld>
            <a:endParaRPr/>
          </a:p>
        </p:txBody>
      </p:sp>
      <p:pic>
        <p:nvPicPr>
          <p:cNvPr id="572" name="Google Shape;572;p60"/>
          <p:cNvPicPr preferRelativeResize="0"/>
          <p:nvPr/>
        </p:nvPicPr>
        <p:blipFill>
          <a:blip r:embed="rId3">
            <a:alphaModFix/>
          </a:blip>
          <a:stretch>
            <a:fillRect/>
          </a:stretch>
        </p:blipFill>
        <p:spPr>
          <a:xfrm>
            <a:off x="7742234" y="439567"/>
            <a:ext cx="4387700" cy="2757687"/>
          </a:xfrm>
          <a:prstGeom prst="rect">
            <a:avLst/>
          </a:prstGeom>
          <a:noFill/>
          <a:ln w="9525" cap="flat" cmpd="sng">
            <a:solidFill>
              <a:schemeClr val="dk2"/>
            </a:solidFill>
            <a:prstDash val="dash"/>
            <a:round/>
            <a:headEnd type="none" w="sm" len="sm"/>
            <a:tailEnd type="none" w="sm" len="sm"/>
          </a:ln>
        </p:spPr>
      </p:pic>
      <p:pic>
        <p:nvPicPr>
          <p:cNvPr id="573" name="Google Shape;573;p60"/>
          <p:cNvPicPr preferRelativeResize="0"/>
          <p:nvPr/>
        </p:nvPicPr>
        <p:blipFill>
          <a:blip r:embed="rId4">
            <a:alphaModFix/>
          </a:blip>
          <a:stretch>
            <a:fillRect/>
          </a:stretch>
        </p:blipFill>
        <p:spPr>
          <a:xfrm>
            <a:off x="216218" y="3722747"/>
            <a:ext cx="11759567" cy="2696220"/>
          </a:xfrm>
          <a:prstGeom prst="rect">
            <a:avLst/>
          </a:prstGeom>
          <a:noFill/>
          <a:ln>
            <a:noFill/>
          </a:ln>
        </p:spPr>
      </p:pic>
      <p:pic>
        <p:nvPicPr>
          <p:cNvPr id="574" name="Google Shape;574;p60"/>
          <p:cNvPicPr preferRelativeResize="0"/>
          <p:nvPr/>
        </p:nvPicPr>
        <p:blipFill>
          <a:blip r:embed="rId5">
            <a:alphaModFix/>
          </a:blip>
          <a:stretch>
            <a:fillRect/>
          </a:stretch>
        </p:blipFill>
        <p:spPr>
          <a:xfrm>
            <a:off x="-5" y="6669506"/>
            <a:ext cx="204697" cy="192897"/>
          </a:xfrm>
          <a:prstGeom prst="rect">
            <a:avLst/>
          </a:prstGeom>
          <a:noFill/>
          <a:ln>
            <a:noFill/>
          </a:ln>
        </p:spPr>
      </p:pic>
      <p:sp>
        <p:nvSpPr>
          <p:cNvPr id="2" name="TextBox 1">
            <a:extLst>
              <a:ext uri="{FF2B5EF4-FFF2-40B4-BE49-F238E27FC236}">
                <a16:creationId xmlns:a16="http://schemas.microsoft.com/office/drawing/2014/main" id="{F633E3FE-AB83-E7CA-C8A3-7C3C388F5446}"/>
              </a:ext>
            </a:extLst>
          </p:cNvPr>
          <p:cNvSpPr txBox="1"/>
          <p:nvPr/>
        </p:nvSpPr>
        <p:spPr>
          <a:xfrm>
            <a:off x="10374657" y="6669505"/>
            <a:ext cx="1798890" cy="215444"/>
          </a:xfrm>
          <a:prstGeom prst="rect">
            <a:avLst/>
          </a:prstGeom>
          <a:noFill/>
        </p:spPr>
        <p:txBody>
          <a:bodyPr wrap="none" rtlCol="0">
            <a:spAutoFit/>
          </a:bodyPr>
          <a:lstStyle/>
          <a:p>
            <a:r>
              <a:rPr lang="en-US" sz="800" i="1" dirty="0"/>
              <a:t>Seminal &amp; Foundational Topics in 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0"/>
                                        </p:tgtEl>
                                        <p:attrNameLst>
                                          <p:attrName>style.visibility</p:attrName>
                                        </p:attrNameLst>
                                      </p:cBhvr>
                                      <p:to>
                                        <p:strVal val="visible"/>
                                      </p:to>
                                    </p:set>
                                    <p:animEffect transition="in" filter="fade">
                                      <p:cBhvr>
                                        <p:cTn id="7" dur="1000"/>
                                        <p:tgtEl>
                                          <p:spTgt spid="570"/>
                                        </p:tgtEl>
                                      </p:cBhvr>
                                    </p:animEffect>
                                  </p:childTnLst>
                                </p:cTn>
                              </p:par>
                              <p:par>
                                <p:cTn id="8" presetID="10" presetClass="entr" presetSubtype="0"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Effect transition="in" filter="fade">
                                      <p:cBhvr>
                                        <p:cTn id="10" dur="1000"/>
                                        <p:tgtEl>
                                          <p:spTgt spid="571"/>
                                        </p:tgtEl>
                                      </p:cBhvr>
                                    </p:animEffect>
                                  </p:childTnLst>
                                </p:cTn>
                              </p:par>
                              <p:par>
                                <p:cTn id="11" presetID="10" presetClass="entr" presetSubtype="0" fill="hold" nodeType="withEffect">
                                  <p:stCondLst>
                                    <p:cond delay="0"/>
                                  </p:stCondLst>
                                  <p:childTnLst>
                                    <p:set>
                                      <p:cBhvr>
                                        <p:cTn id="12" dur="1" fill="hold">
                                          <p:stCondLst>
                                            <p:cond delay="0"/>
                                          </p:stCondLst>
                                        </p:cTn>
                                        <p:tgtEl>
                                          <p:spTgt spid="572"/>
                                        </p:tgtEl>
                                        <p:attrNameLst>
                                          <p:attrName>style.visibility</p:attrName>
                                        </p:attrNameLst>
                                      </p:cBhvr>
                                      <p:to>
                                        <p:strVal val="visible"/>
                                      </p:to>
                                    </p:set>
                                    <p:animEffect transition="in" filter="fade">
                                      <p:cBhvr>
                                        <p:cTn id="13" dur="1000"/>
                                        <p:tgtEl>
                                          <p:spTgt spid="572"/>
                                        </p:tgtEl>
                                      </p:cBhvr>
                                    </p:animEffect>
                                  </p:childTnLst>
                                </p:cTn>
                              </p:par>
                              <p:par>
                                <p:cTn id="14" presetID="10" presetClass="entr" presetSubtype="0" fill="hold" nodeType="withEffect">
                                  <p:stCondLst>
                                    <p:cond delay="0"/>
                                  </p:stCondLst>
                                  <p:childTnLst>
                                    <p:set>
                                      <p:cBhvr>
                                        <p:cTn id="15" dur="1" fill="hold">
                                          <p:stCondLst>
                                            <p:cond delay="0"/>
                                          </p:stCondLst>
                                        </p:cTn>
                                        <p:tgtEl>
                                          <p:spTgt spid="573"/>
                                        </p:tgtEl>
                                        <p:attrNameLst>
                                          <p:attrName>style.visibility</p:attrName>
                                        </p:attrNameLst>
                                      </p:cBhvr>
                                      <p:to>
                                        <p:strVal val="visible"/>
                                      </p:to>
                                    </p:set>
                                    <p:animEffect transition="in" filter="fade">
                                      <p:cBhvr>
                                        <p:cTn id="16" dur="1000"/>
                                        <p:tgtEl>
                                          <p:spTgt spid="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389">
          <a:extLst>
            <a:ext uri="{FF2B5EF4-FFF2-40B4-BE49-F238E27FC236}">
              <a16:creationId xmlns:a16="http://schemas.microsoft.com/office/drawing/2014/main" id="{86BE0D0B-85C2-4262-1C9A-547E0ACCF3BE}"/>
            </a:ext>
          </a:extLst>
        </p:cNvPr>
        <p:cNvGrpSpPr/>
        <p:nvPr/>
      </p:nvGrpSpPr>
      <p:grpSpPr>
        <a:xfrm>
          <a:off x="0" y="0"/>
          <a:ext cx="0" cy="0"/>
          <a:chOff x="0" y="0"/>
          <a:chExt cx="0" cy="0"/>
        </a:xfrm>
      </p:grpSpPr>
      <p:sp>
        <p:nvSpPr>
          <p:cNvPr id="390" name="Google Shape;390;p46">
            <a:extLst>
              <a:ext uri="{FF2B5EF4-FFF2-40B4-BE49-F238E27FC236}">
                <a16:creationId xmlns:a16="http://schemas.microsoft.com/office/drawing/2014/main" id="{00B2CB00-3D90-906F-0D27-79C6DDFBBF94}"/>
              </a:ext>
            </a:extLst>
          </p:cNvPr>
          <p:cNvSpPr txBox="1"/>
          <p:nvPr/>
        </p:nvSpPr>
        <p:spPr>
          <a:xfrm>
            <a:off x="0" y="294967"/>
            <a:ext cx="12192000" cy="1272167"/>
          </a:xfrm>
          <a:prstGeom prst="rect">
            <a:avLst/>
          </a:prstGeom>
          <a:noFill/>
          <a:ln>
            <a:noFill/>
          </a:ln>
        </p:spPr>
        <p:txBody>
          <a:bodyPr spcFirstLastPara="1" wrap="square" lIns="121900" tIns="121900" rIns="121900" bIns="121900" anchor="t" anchorCtr="0">
            <a:spAutoFit/>
          </a:bodyPr>
          <a:lstStyle/>
          <a:p>
            <a:pPr algn="ctr"/>
            <a:r>
              <a:rPr lang="en" sz="6667" b="1" dirty="0"/>
              <a:t>LLM Data Processing</a:t>
            </a:r>
            <a:endParaRPr sz="6667" b="1" dirty="0"/>
          </a:p>
        </p:txBody>
      </p:sp>
      <p:sp>
        <p:nvSpPr>
          <p:cNvPr id="2" name="Slide Number Placeholder 1">
            <a:extLst>
              <a:ext uri="{FF2B5EF4-FFF2-40B4-BE49-F238E27FC236}">
                <a16:creationId xmlns:a16="http://schemas.microsoft.com/office/drawing/2014/main" id="{D40B3D96-91F3-A02E-E327-B720A3B71122}"/>
              </a:ext>
            </a:extLst>
          </p:cNvPr>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191040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90BC4-1E71-5168-C273-93717CA6A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26E0D-68A5-3AC5-6B76-C8C399FCEAED}"/>
              </a:ext>
            </a:extLst>
          </p:cNvPr>
          <p:cNvSpPr>
            <a:spLocks noGrp="1"/>
          </p:cNvSpPr>
          <p:nvPr>
            <p:ph type="title"/>
          </p:nvPr>
        </p:nvSpPr>
        <p:spPr>
          <a:xfrm>
            <a:off x="0" y="-64643"/>
            <a:ext cx="10250424" cy="745680"/>
          </a:xfrm>
        </p:spPr>
        <p:txBody>
          <a:bodyPr>
            <a:normAutofit/>
          </a:bodyPr>
          <a:lstStyle/>
          <a:p>
            <a:r>
              <a:rPr lang="en-US" sz="1867" u="sng" dirty="0"/>
              <a:t>What are the trade-offs of a larger or smaller vocabulary size?</a:t>
            </a:r>
          </a:p>
        </p:txBody>
      </p:sp>
      <p:sp>
        <p:nvSpPr>
          <p:cNvPr id="3" name="Content Placeholder 2">
            <a:extLst>
              <a:ext uri="{FF2B5EF4-FFF2-40B4-BE49-F238E27FC236}">
                <a16:creationId xmlns:a16="http://schemas.microsoft.com/office/drawing/2014/main" id="{457ED05E-37C2-43EA-3BE0-332C92FBEE8D}"/>
              </a:ext>
            </a:extLst>
          </p:cNvPr>
          <p:cNvSpPr>
            <a:spLocks noGrp="1"/>
          </p:cNvSpPr>
          <p:nvPr>
            <p:ph idx="1"/>
          </p:nvPr>
        </p:nvSpPr>
        <p:spPr>
          <a:xfrm>
            <a:off x="134112" y="582041"/>
            <a:ext cx="11939355" cy="4351339"/>
          </a:xfrm>
        </p:spPr>
        <p:txBody>
          <a:bodyPr>
            <a:normAutofit/>
          </a:bodyPr>
          <a:lstStyle/>
          <a:p>
            <a:r>
              <a:rPr lang="en-US" sz="1600" dirty="0"/>
              <a:t>Larger vocabulary:</a:t>
            </a:r>
          </a:p>
          <a:p>
            <a:pPr lvl="1"/>
            <a:r>
              <a:rPr lang="en-US" sz="1200" dirty="0"/>
              <a:t>More compression, needs fewer tokens to express thoughts (cheaper cost of serving)</a:t>
            </a:r>
          </a:p>
          <a:p>
            <a:pPr lvl="1"/>
            <a:r>
              <a:rPr lang="en-US" sz="1200" dirty="0"/>
              <a:t>Improves context efficiency</a:t>
            </a:r>
          </a:p>
          <a:p>
            <a:pPr lvl="1"/>
            <a:r>
              <a:rPr lang="en-US" sz="1200" dirty="0"/>
              <a:t>Slower </a:t>
            </a:r>
            <a:r>
              <a:rPr lang="en-US" sz="1200" dirty="0" err="1"/>
              <a:t>softmax</a:t>
            </a:r>
            <a:r>
              <a:rPr lang="en-US" sz="1200" dirty="0"/>
              <a:t>, needs more memory due to larger embedding matrix</a:t>
            </a:r>
          </a:p>
          <a:p>
            <a:pPr lvl="1"/>
            <a:r>
              <a:rPr lang="en-US" sz="1200" dirty="0"/>
              <a:t>Can be harder to learn/generalize; leads to more rare tokens</a:t>
            </a:r>
          </a:p>
          <a:p>
            <a:r>
              <a:rPr lang="en-US" sz="1600" dirty="0"/>
              <a:t>Smaller vocabulary:</a:t>
            </a:r>
          </a:p>
          <a:p>
            <a:pPr lvl="1"/>
            <a:r>
              <a:rPr lang="en-US" sz="1200" dirty="0"/>
              <a:t>Less compressed, needs more tokens to express thoughts</a:t>
            </a:r>
          </a:p>
          <a:p>
            <a:pPr lvl="1"/>
            <a:r>
              <a:rPr lang="en-US" sz="1200" dirty="0"/>
              <a:t>Less context efficiency</a:t>
            </a:r>
          </a:p>
          <a:p>
            <a:pPr lvl="1"/>
            <a:r>
              <a:rPr lang="en-US" sz="1200" dirty="0"/>
              <a:t>Faster </a:t>
            </a:r>
            <a:r>
              <a:rPr lang="en-US" sz="1200" dirty="0" err="1"/>
              <a:t>softmax</a:t>
            </a:r>
            <a:r>
              <a:rPr lang="en-US" sz="1200" dirty="0"/>
              <a:t>, smaller embedding matrix</a:t>
            </a:r>
          </a:p>
          <a:p>
            <a:pPr lvl="1"/>
            <a:r>
              <a:rPr lang="en-US" sz="1200" dirty="0"/>
              <a:t>More universal/generalizable</a:t>
            </a:r>
          </a:p>
          <a:p>
            <a:r>
              <a:rPr lang="en-US" sz="1600" dirty="0"/>
              <a:t>Examples:</a:t>
            </a:r>
          </a:p>
          <a:p>
            <a:pPr lvl="1"/>
            <a:r>
              <a:rPr lang="en-US" sz="1200" dirty="0"/>
              <a:t>GPT-4 – around 100k tokens</a:t>
            </a:r>
          </a:p>
          <a:p>
            <a:pPr lvl="1"/>
            <a:r>
              <a:rPr lang="en-US" sz="1200" dirty="0"/>
              <a:t>Qwen – around 152k tokens</a:t>
            </a:r>
          </a:p>
          <a:p>
            <a:pPr lvl="1"/>
            <a:endParaRPr lang="en-US" sz="1200" dirty="0"/>
          </a:p>
          <a:p>
            <a:endParaRPr lang="en-US" sz="1600" dirty="0"/>
          </a:p>
        </p:txBody>
      </p:sp>
    </p:spTree>
    <p:extLst>
      <p:ext uri="{BB962C8B-B14F-4D97-AF65-F5344CB8AC3E}">
        <p14:creationId xmlns:p14="http://schemas.microsoft.com/office/powerpoint/2010/main" val="250126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AAA95-A3AE-8922-3D72-0478BADEC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7C25D1-1008-CD24-ADF7-6700BB71826B}"/>
              </a:ext>
            </a:extLst>
          </p:cNvPr>
          <p:cNvSpPr>
            <a:spLocks noGrp="1"/>
          </p:cNvSpPr>
          <p:nvPr>
            <p:ph type="title"/>
          </p:nvPr>
        </p:nvSpPr>
        <p:spPr>
          <a:xfrm>
            <a:off x="0" y="-64643"/>
            <a:ext cx="10250424" cy="745680"/>
          </a:xfrm>
        </p:spPr>
        <p:txBody>
          <a:bodyPr>
            <a:normAutofit/>
          </a:bodyPr>
          <a:lstStyle/>
          <a:p>
            <a:r>
              <a:rPr lang="en-US" sz="1867" b="1" u="sng" dirty="0"/>
              <a:t>What are some common LLM decoding strategies?</a:t>
            </a:r>
          </a:p>
        </p:txBody>
      </p:sp>
      <p:sp>
        <p:nvSpPr>
          <p:cNvPr id="3" name="Content Placeholder 2">
            <a:extLst>
              <a:ext uri="{FF2B5EF4-FFF2-40B4-BE49-F238E27FC236}">
                <a16:creationId xmlns:a16="http://schemas.microsoft.com/office/drawing/2014/main" id="{5DA5DB1C-5A90-3E41-A21B-BFB8D78AFC70}"/>
              </a:ext>
            </a:extLst>
          </p:cNvPr>
          <p:cNvSpPr>
            <a:spLocks noGrp="1"/>
          </p:cNvSpPr>
          <p:nvPr>
            <p:ph idx="1"/>
          </p:nvPr>
        </p:nvSpPr>
        <p:spPr>
          <a:xfrm>
            <a:off x="-1" y="504220"/>
            <a:ext cx="8867775" cy="4351339"/>
          </a:xfrm>
        </p:spPr>
        <p:txBody>
          <a:bodyPr>
            <a:noAutofit/>
          </a:bodyPr>
          <a:lstStyle/>
          <a:p>
            <a:r>
              <a:rPr lang="en-US" sz="1300" b="1" dirty="0"/>
              <a:t>Greedy Decoding</a:t>
            </a:r>
          </a:p>
          <a:p>
            <a:pPr lvl="1"/>
            <a:r>
              <a:rPr lang="en-US" sz="1300" dirty="0"/>
              <a:t>At each step, select token with highest probability</a:t>
            </a:r>
          </a:p>
          <a:p>
            <a:pPr lvl="1"/>
            <a:r>
              <a:rPr lang="en-US" sz="1300" dirty="0"/>
              <a:t>Pros: Fast, deterministic</a:t>
            </a:r>
          </a:p>
          <a:p>
            <a:pPr lvl="1"/>
            <a:r>
              <a:rPr lang="en-US" sz="1300" dirty="0"/>
              <a:t>Cons: Can miss globally better sequences due to greedy local decisions; can result in repetitive or generic text</a:t>
            </a:r>
          </a:p>
          <a:p>
            <a:r>
              <a:rPr lang="en-US" sz="1300" b="1" dirty="0"/>
              <a:t>Beam Search</a:t>
            </a:r>
          </a:p>
          <a:p>
            <a:pPr lvl="1"/>
            <a:r>
              <a:rPr lang="en-US" sz="1300" dirty="0"/>
              <a:t>Maintains k (</a:t>
            </a:r>
            <a:r>
              <a:rPr lang="en-US" sz="1300" dirty="0" err="1"/>
              <a:t>beam_width</a:t>
            </a:r>
            <a:r>
              <a:rPr lang="en-US" sz="1300" dirty="0"/>
              <a:t>) best sequences at each time step</a:t>
            </a:r>
          </a:p>
          <a:p>
            <a:pPr lvl="1"/>
            <a:r>
              <a:rPr lang="en-US" sz="1300" dirty="0"/>
              <a:t>Practical middle ground between greedy search and exhaustive search (since while the search space is exponential, beam search is a heuristic that restricts exploration to a linear slice of that space)</a:t>
            </a:r>
          </a:p>
          <a:p>
            <a:pPr lvl="1"/>
            <a:r>
              <a:rPr lang="en-US" sz="1300" dirty="0"/>
              <a:t>Pros: balances exploration and exploitation; produces higher-likelihood sequences than greedy decoding.</a:t>
            </a:r>
          </a:p>
          <a:p>
            <a:pPr lvl="1"/>
            <a:r>
              <a:rPr lang="en-US" sz="1300" dirty="0"/>
              <a:t>Cons: More computationally expensive. Large beams can sometimes decrease diversity.</a:t>
            </a:r>
          </a:p>
          <a:p>
            <a:r>
              <a:rPr lang="en-US" sz="1300" b="1" dirty="0"/>
              <a:t>Top-k Sampling (Truncated Sampling)</a:t>
            </a:r>
          </a:p>
          <a:p>
            <a:pPr lvl="1"/>
            <a:r>
              <a:rPr lang="en-US" sz="1300" dirty="0"/>
              <a:t>At each step, restrict sampling to the top k most probable tokens</a:t>
            </a:r>
          </a:p>
          <a:p>
            <a:pPr lvl="1"/>
            <a:r>
              <a:rPr lang="en-US" sz="1300" dirty="0"/>
              <a:t>Pros: Introduces randomness and better diversity; prevents getting “off-manifold” &amp; things going off the rails by not selecting rare tokens</a:t>
            </a:r>
          </a:p>
          <a:p>
            <a:pPr lvl="1"/>
            <a:r>
              <a:rPr lang="en-US" sz="1300" dirty="0"/>
              <a:t>Cons: Sensitive to choice of k, can still be repetitive/low-quality</a:t>
            </a:r>
          </a:p>
          <a:p>
            <a:r>
              <a:rPr lang="en-US" sz="1300" b="1" dirty="0"/>
              <a:t>Top-p Sampling (Nucleus Sampling)</a:t>
            </a:r>
          </a:p>
          <a:p>
            <a:pPr lvl="1"/>
            <a:r>
              <a:rPr lang="en-US" sz="1300" dirty="0"/>
              <a:t>Select smallest set of tokens whose total probability exceeds p (</a:t>
            </a:r>
            <a:r>
              <a:rPr lang="en-US" sz="1300" dirty="0" err="1"/>
              <a:t>eg</a:t>
            </a:r>
            <a:r>
              <a:rPr lang="en-US" sz="1300" dirty="0"/>
              <a:t> p=0.9), then sample from that set</a:t>
            </a:r>
          </a:p>
          <a:p>
            <a:pPr lvl="1"/>
            <a:r>
              <a:rPr lang="en-US" sz="1300" dirty="0"/>
              <a:t>Pros: more adaptive than top-k, since the size of candidate pool changes. Can lead to more fluent/natural generation than fixed top-k</a:t>
            </a:r>
          </a:p>
          <a:p>
            <a:pPr lvl="1"/>
            <a:r>
              <a:rPr lang="en-US" sz="1300" dirty="0"/>
              <a:t>Cons: Sensitive to choice of p</a:t>
            </a:r>
          </a:p>
          <a:p>
            <a:endParaRPr lang="en-US" sz="1300" dirty="0"/>
          </a:p>
          <a:p>
            <a:endParaRPr lang="en-US" sz="1300" dirty="0"/>
          </a:p>
        </p:txBody>
      </p:sp>
      <p:pic>
        <p:nvPicPr>
          <p:cNvPr id="5" name="Picture 4" descr="A diagram of a tree&#10;&#10;AI-generated content may be incorrect.">
            <a:extLst>
              <a:ext uri="{FF2B5EF4-FFF2-40B4-BE49-F238E27FC236}">
                <a16:creationId xmlns:a16="http://schemas.microsoft.com/office/drawing/2014/main" id="{3D828FD8-5E54-6342-B97F-2B890716B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7775" y="0"/>
            <a:ext cx="3324225" cy="2200275"/>
          </a:xfrm>
          <a:prstGeom prst="rect">
            <a:avLst/>
          </a:prstGeom>
        </p:spPr>
      </p:pic>
      <p:sp>
        <p:nvSpPr>
          <p:cNvPr id="6" name="TextBox 5">
            <a:extLst>
              <a:ext uri="{FF2B5EF4-FFF2-40B4-BE49-F238E27FC236}">
                <a16:creationId xmlns:a16="http://schemas.microsoft.com/office/drawing/2014/main" id="{F61C466D-776D-DDEB-A6D3-A34DB79BA763}"/>
              </a:ext>
            </a:extLst>
          </p:cNvPr>
          <p:cNvSpPr txBox="1"/>
          <p:nvPr/>
        </p:nvSpPr>
        <p:spPr>
          <a:xfrm>
            <a:off x="10649590" y="2134113"/>
            <a:ext cx="1542410" cy="261610"/>
          </a:xfrm>
          <a:prstGeom prst="rect">
            <a:avLst/>
          </a:prstGeom>
          <a:noFill/>
        </p:spPr>
        <p:txBody>
          <a:bodyPr wrap="none" rtlCol="0">
            <a:spAutoFit/>
          </a:bodyPr>
          <a:lstStyle/>
          <a:p>
            <a:r>
              <a:rPr lang="en-US" sz="1100" i="1" dirty="0"/>
              <a:t>Beam search example</a:t>
            </a:r>
          </a:p>
        </p:txBody>
      </p:sp>
    </p:spTree>
    <p:extLst>
      <p:ext uri="{BB962C8B-B14F-4D97-AF65-F5344CB8AC3E}">
        <p14:creationId xmlns:p14="http://schemas.microsoft.com/office/powerpoint/2010/main" val="1986862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AB1D6-40E3-298A-1D1E-0152967AA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E932C-615B-631E-2876-2F6DF54DF8AE}"/>
              </a:ext>
            </a:extLst>
          </p:cNvPr>
          <p:cNvSpPr>
            <a:spLocks noGrp="1"/>
          </p:cNvSpPr>
          <p:nvPr>
            <p:ph type="title"/>
          </p:nvPr>
        </p:nvSpPr>
        <p:spPr>
          <a:xfrm>
            <a:off x="0" y="-64643"/>
            <a:ext cx="11720146" cy="745680"/>
          </a:xfrm>
        </p:spPr>
        <p:txBody>
          <a:bodyPr>
            <a:normAutofit/>
          </a:bodyPr>
          <a:lstStyle/>
          <a:p>
            <a:r>
              <a:rPr lang="en-US" sz="1867" b="1" u="sng" dirty="0"/>
              <a:t>Explain the difference between a transformer LLM’s training &amp; inference, with regards to how data is processed. </a:t>
            </a:r>
          </a:p>
        </p:txBody>
      </p:sp>
      <p:sp>
        <p:nvSpPr>
          <p:cNvPr id="3" name="Content Placeholder 2">
            <a:extLst>
              <a:ext uri="{FF2B5EF4-FFF2-40B4-BE49-F238E27FC236}">
                <a16:creationId xmlns:a16="http://schemas.microsoft.com/office/drawing/2014/main" id="{8110D183-AE52-04BD-8FF9-60B30A5D0581}"/>
              </a:ext>
            </a:extLst>
          </p:cNvPr>
          <p:cNvSpPr>
            <a:spLocks noGrp="1"/>
          </p:cNvSpPr>
          <p:nvPr>
            <p:ph idx="1"/>
          </p:nvPr>
        </p:nvSpPr>
        <p:spPr>
          <a:xfrm>
            <a:off x="134112" y="582041"/>
            <a:ext cx="11939355" cy="4351339"/>
          </a:xfrm>
        </p:spPr>
        <p:txBody>
          <a:bodyPr>
            <a:normAutofit/>
          </a:bodyPr>
          <a:lstStyle/>
          <a:p>
            <a:r>
              <a:rPr lang="en-US" sz="2000" b="1" dirty="0"/>
              <a:t>During training</a:t>
            </a:r>
            <a:r>
              <a:rPr lang="en-US" sz="2000" dirty="0"/>
              <a:t>, we compute a full query matrix — one query vector per token — because we have access to the entire input sequence</a:t>
            </a:r>
          </a:p>
          <a:p>
            <a:pPr lvl="1"/>
            <a:r>
              <a:rPr lang="en-US" sz="2000" dirty="0"/>
              <a:t>This allows the model to make next-token predictions at every position in parallel.</a:t>
            </a:r>
          </a:p>
          <a:p>
            <a:pPr lvl="1"/>
            <a:r>
              <a:rPr lang="en-US" sz="2000" dirty="0"/>
              <a:t>Combined with causal masking (which prevents attending to future tokens), this enables efficient batched forward and backward passes across full sequences.</a:t>
            </a:r>
          </a:p>
          <a:p>
            <a:pPr lvl="1"/>
            <a:r>
              <a:rPr lang="en-US" sz="2000" dirty="0"/>
              <a:t>This maximizes utilization of each training sample and GPU parallelism.</a:t>
            </a:r>
          </a:p>
          <a:p>
            <a:pPr lvl="1"/>
            <a:r>
              <a:rPr lang="en-US" sz="2000" dirty="0"/>
              <a:t>Computing next-token predictions at every position gives you T gradient signals from a single sequence of length T</a:t>
            </a:r>
          </a:p>
          <a:p>
            <a:r>
              <a:rPr lang="en-US" sz="2000" b="1" dirty="0"/>
              <a:t>During inference</a:t>
            </a:r>
            <a:r>
              <a:rPr lang="en-US" sz="2000" dirty="0"/>
              <a:t>, we generate one token at a time. At each step, we only compute a single query vector (from the most recent token), and use cached keys and values from previous steps for efficiency. This enables iterative autoregressive generation.</a:t>
            </a:r>
          </a:p>
          <a:p>
            <a:endParaRPr lang="en-US" sz="2000" dirty="0"/>
          </a:p>
        </p:txBody>
      </p:sp>
    </p:spTree>
    <p:extLst>
      <p:ext uri="{BB962C8B-B14F-4D97-AF65-F5344CB8AC3E}">
        <p14:creationId xmlns:p14="http://schemas.microsoft.com/office/powerpoint/2010/main" val="306060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ABBA5-4B7F-7DCA-34E8-E75066C077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B0421-463B-78E9-A285-0EC5D4A03370}"/>
              </a:ext>
            </a:extLst>
          </p:cNvPr>
          <p:cNvSpPr>
            <a:spLocks noGrp="1"/>
          </p:cNvSpPr>
          <p:nvPr>
            <p:ph type="title"/>
          </p:nvPr>
        </p:nvSpPr>
        <p:spPr>
          <a:xfrm>
            <a:off x="0" y="-64643"/>
            <a:ext cx="10250424" cy="745680"/>
          </a:xfrm>
        </p:spPr>
        <p:txBody>
          <a:bodyPr>
            <a:normAutofit/>
          </a:bodyPr>
          <a:lstStyle/>
          <a:p>
            <a:r>
              <a:rPr lang="en-US" sz="1867" b="1" u="sng" dirty="0"/>
              <a:t>What are the differences between continuous and discrete tokens for transformers?</a:t>
            </a:r>
          </a:p>
        </p:txBody>
      </p:sp>
      <p:sp>
        <p:nvSpPr>
          <p:cNvPr id="3" name="Content Placeholder 2">
            <a:extLst>
              <a:ext uri="{FF2B5EF4-FFF2-40B4-BE49-F238E27FC236}">
                <a16:creationId xmlns:a16="http://schemas.microsoft.com/office/drawing/2014/main" id="{694CEFCA-3DD7-BDB7-84A9-710CA74931F1}"/>
              </a:ext>
            </a:extLst>
          </p:cNvPr>
          <p:cNvSpPr>
            <a:spLocks noGrp="1"/>
          </p:cNvSpPr>
          <p:nvPr>
            <p:ph idx="1"/>
          </p:nvPr>
        </p:nvSpPr>
        <p:spPr>
          <a:xfrm>
            <a:off x="134112" y="582041"/>
            <a:ext cx="11939355" cy="4351339"/>
          </a:xfrm>
        </p:spPr>
        <p:txBody>
          <a:bodyPr>
            <a:normAutofit/>
          </a:bodyPr>
          <a:lstStyle/>
          <a:p>
            <a:r>
              <a:rPr lang="en-US" sz="1400" dirty="0"/>
              <a:t>Continuous tokens:</a:t>
            </a:r>
          </a:p>
          <a:p>
            <a:pPr lvl="1"/>
            <a:r>
              <a:rPr lang="en-US" sz="1400" dirty="0">
                <a:solidFill>
                  <a:schemeClr val="accent6"/>
                </a:solidFill>
              </a:rPr>
              <a:t>Higher fidelity, smooth latent space</a:t>
            </a:r>
          </a:p>
          <a:p>
            <a:pPr lvl="1"/>
            <a:r>
              <a:rPr lang="en-US" sz="1400" dirty="0">
                <a:solidFill>
                  <a:schemeClr val="accent6"/>
                </a:solidFill>
              </a:rPr>
              <a:t>No quantization errors</a:t>
            </a:r>
          </a:p>
          <a:p>
            <a:pPr lvl="1"/>
            <a:r>
              <a:rPr lang="en-US" sz="1400" dirty="0">
                <a:solidFill>
                  <a:schemeClr val="accent6"/>
                </a:solidFill>
              </a:rPr>
              <a:t>Simpler</a:t>
            </a:r>
          </a:p>
          <a:p>
            <a:pPr lvl="1"/>
            <a:r>
              <a:rPr lang="en-US" sz="1400" dirty="0">
                <a:solidFill>
                  <a:srgbClr val="FF0000"/>
                </a:solidFill>
              </a:rPr>
              <a:t>Can lead to error accumulation/drift during autoregressive generation</a:t>
            </a:r>
          </a:p>
          <a:p>
            <a:pPr lvl="1"/>
            <a:r>
              <a:rPr lang="en-US" sz="1400" dirty="0">
                <a:solidFill>
                  <a:srgbClr val="FF0000"/>
                </a:solidFill>
              </a:rPr>
              <a:t>Harder integration with LLMs (they’re designed for next-token classification, not regression)</a:t>
            </a:r>
          </a:p>
          <a:p>
            <a:r>
              <a:rPr lang="en-US" sz="1400" dirty="0"/>
              <a:t>Discrete tokens:</a:t>
            </a:r>
          </a:p>
          <a:p>
            <a:pPr lvl="1"/>
            <a:r>
              <a:rPr lang="en-US" sz="1400" dirty="0">
                <a:solidFill>
                  <a:schemeClr val="accent6"/>
                </a:solidFill>
              </a:rPr>
              <a:t>Compact, interpretable</a:t>
            </a:r>
          </a:p>
          <a:p>
            <a:pPr lvl="1"/>
            <a:r>
              <a:rPr lang="en-US" sz="1400" dirty="0">
                <a:solidFill>
                  <a:schemeClr val="accent6"/>
                </a:solidFill>
              </a:rPr>
              <a:t>Enables symbolic reasoning</a:t>
            </a:r>
          </a:p>
          <a:p>
            <a:pPr lvl="1"/>
            <a:r>
              <a:rPr lang="en-US" sz="1400" dirty="0">
                <a:solidFill>
                  <a:schemeClr val="accent6"/>
                </a:solidFill>
              </a:rPr>
              <a:t>No cumulative errors (each prediction is snapped, mitigating small errors from compounding)</a:t>
            </a:r>
          </a:p>
          <a:p>
            <a:pPr lvl="1"/>
            <a:r>
              <a:rPr lang="en-US" sz="1400" dirty="0">
                <a:solidFill>
                  <a:schemeClr val="accent6"/>
                </a:solidFill>
              </a:rPr>
              <a:t>Storage efficiency</a:t>
            </a:r>
          </a:p>
          <a:p>
            <a:pPr lvl="1"/>
            <a:r>
              <a:rPr lang="en-US" sz="1400" dirty="0">
                <a:solidFill>
                  <a:srgbClr val="FF0000"/>
                </a:solidFill>
              </a:rPr>
              <a:t>Can lead to quantization error</a:t>
            </a:r>
          </a:p>
          <a:p>
            <a:pPr lvl="1"/>
            <a:r>
              <a:rPr lang="en-US" sz="1400" dirty="0">
                <a:solidFill>
                  <a:srgbClr val="FF0000"/>
                </a:solidFill>
              </a:rPr>
              <a:t>Can lead to codebook collapse or under-utilization of </a:t>
            </a:r>
            <a:r>
              <a:rPr lang="en-US" sz="1400" dirty="0" err="1">
                <a:solidFill>
                  <a:srgbClr val="FF0000"/>
                </a:solidFill>
              </a:rPr>
              <a:t>codeobook</a:t>
            </a:r>
            <a:endParaRPr lang="en-US" sz="1400" dirty="0">
              <a:solidFill>
                <a:srgbClr val="FF0000"/>
              </a:solidFill>
            </a:endParaRPr>
          </a:p>
          <a:p>
            <a:endParaRPr lang="en-US" sz="1400" dirty="0"/>
          </a:p>
          <a:p>
            <a:endParaRPr lang="en-US" sz="1400" dirty="0"/>
          </a:p>
        </p:txBody>
      </p:sp>
    </p:spTree>
    <p:extLst>
      <p:ext uri="{BB962C8B-B14F-4D97-AF65-F5344CB8AC3E}">
        <p14:creationId xmlns:p14="http://schemas.microsoft.com/office/powerpoint/2010/main" val="952663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5E976-F3ED-C294-E435-CCAF03399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AAFE6-91D6-1DF7-1C7C-DC2377E97B03}"/>
              </a:ext>
            </a:extLst>
          </p:cNvPr>
          <p:cNvSpPr>
            <a:spLocks noGrp="1"/>
          </p:cNvSpPr>
          <p:nvPr>
            <p:ph type="title"/>
          </p:nvPr>
        </p:nvSpPr>
        <p:spPr>
          <a:xfrm>
            <a:off x="0" y="-64643"/>
            <a:ext cx="10250424" cy="745680"/>
          </a:xfrm>
        </p:spPr>
        <p:txBody>
          <a:bodyPr>
            <a:normAutofit/>
          </a:bodyPr>
          <a:lstStyle/>
          <a:p>
            <a:r>
              <a:rPr lang="en-US" sz="1867" b="1" u="sng" dirty="0"/>
              <a:t>How does the </a:t>
            </a:r>
            <a:r>
              <a:rPr lang="en-US" sz="1867" b="1" u="sng" dirty="0" err="1"/>
              <a:t>VidTok</a:t>
            </a:r>
            <a:r>
              <a:rPr lang="en-US" sz="1867" b="1" u="sng" dirty="0"/>
              <a:t> video tokenizer work?</a:t>
            </a:r>
          </a:p>
        </p:txBody>
      </p:sp>
      <p:sp>
        <p:nvSpPr>
          <p:cNvPr id="3" name="Content Placeholder 2">
            <a:extLst>
              <a:ext uri="{FF2B5EF4-FFF2-40B4-BE49-F238E27FC236}">
                <a16:creationId xmlns:a16="http://schemas.microsoft.com/office/drawing/2014/main" id="{4D7E60E3-7A8E-26A5-8355-246AB45B70C9}"/>
              </a:ext>
            </a:extLst>
          </p:cNvPr>
          <p:cNvSpPr>
            <a:spLocks noGrp="1"/>
          </p:cNvSpPr>
          <p:nvPr>
            <p:ph idx="1"/>
          </p:nvPr>
        </p:nvSpPr>
        <p:spPr>
          <a:xfrm>
            <a:off x="134112" y="582042"/>
            <a:ext cx="7038213" cy="2475484"/>
          </a:xfrm>
        </p:spPr>
        <p:txBody>
          <a:bodyPr>
            <a:normAutofit/>
          </a:bodyPr>
          <a:lstStyle/>
          <a:p>
            <a:r>
              <a:rPr lang="en-US" sz="1400" dirty="0"/>
              <a:t>Video tokenizer that converts raw video frames to compact latent tokens (both continuous or discrete)</a:t>
            </a:r>
          </a:p>
          <a:p>
            <a:r>
              <a:rPr lang="en-US" sz="1400" dirty="0"/>
              <a:t>Architecture blend of 1D, 2D, and 3D </a:t>
            </a:r>
            <a:r>
              <a:rPr lang="en-US" sz="1400" dirty="0" err="1"/>
              <a:t>convs</a:t>
            </a:r>
            <a:r>
              <a:rPr lang="en-US" sz="1400" dirty="0"/>
              <a:t>, encoder-decoder style to get continuous tokens</a:t>
            </a:r>
          </a:p>
          <a:p>
            <a:r>
              <a:rPr lang="en-US" sz="1400" dirty="0"/>
              <a:t>Uses </a:t>
            </a:r>
            <a:r>
              <a:rPr lang="en-US" sz="1400" b="1" dirty="0"/>
              <a:t>Finite Scalar Quantization (FSQ) </a:t>
            </a:r>
            <a:r>
              <a:rPr lang="en-US" sz="1400" dirty="0"/>
              <a:t>to turn continuous tokens to discrete, instead of codebook-based vector quantization</a:t>
            </a:r>
          </a:p>
          <a:p>
            <a:pPr lvl="1"/>
            <a:r>
              <a:rPr lang="en-US" sz="1400" dirty="0"/>
              <a:t>Lookup free – avoids codebook collapse and improves utilization</a:t>
            </a:r>
          </a:p>
          <a:p>
            <a:pPr lvl="1"/>
            <a:r>
              <a:rPr lang="en-US" sz="1400" dirty="0"/>
              <a:t>Works by quantizing/rounding each scalar element independently to a small set of pre-defined values </a:t>
            </a:r>
          </a:p>
          <a:p>
            <a:pPr lvl="1"/>
            <a:r>
              <a:rPr lang="en-US" sz="1400" dirty="0"/>
              <a:t>Implicit codebook; just all possible scalar values for each channel</a:t>
            </a:r>
          </a:p>
          <a:p>
            <a:endParaRPr lang="en-US" sz="1400" dirty="0"/>
          </a:p>
          <a:p>
            <a:endParaRPr lang="en-US" sz="1400" dirty="0"/>
          </a:p>
          <a:p>
            <a:endParaRPr lang="en-US" sz="1400" dirty="0"/>
          </a:p>
        </p:txBody>
      </p:sp>
      <p:pic>
        <p:nvPicPr>
          <p:cNvPr id="5" name="Picture 4">
            <a:extLst>
              <a:ext uri="{FF2B5EF4-FFF2-40B4-BE49-F238E27FC236}">
                <a16:creationId xmlns:a16="http://schemas.microsoft.com/office/drawing/2014/main" id="{545F99DA-633A-2B85-9302-BD2B2366C82A}"/>
              </a:ext>
            </a:extLst>
          </p:cNvPr>
          <p:cNvPicPr>
            <a:picLocks noChangeAspect="1"/>
          </p:cNvPicPr>
          <p:nvPr/>
        </p:nvPicPr>
        <p:blipFill>
          <a:blip r:embed="rId2"/>
          <a:stretch>
            <a:fillRect/>
          </a:stretch>
        </p:blipFill>
        <p:spPr>
          <a:xfrm>
            <a:off x="4761048" y="4328645"/>
            <a:ext cx="7296840" cy="2319805"/>
          </a:xfrm>
          <a:prstGeom prst="rect">
            <a:avLst/>
          </a:prstGeom>
          <a:ln>
            <a:solidFill>
              <a:schemeClr val="accent1"/>
            </a:solidFill>
          </a:ln>
        </p:spPr>
      </p:pic>
      <p:pic>
        <p:nvPicPr>
          <p:cNvPr id="7" name="Picture 6">
            <a:extLst>
              <a:ext uri="{FF2B5EF4-FFF2-40B4-BE49-F238E27FC236}">
                <a16:creationId xmlns:a16="http://schemas.microsoft.com/office/drawing/2014/main" id="{36E0C782-5B5F-5050-E9EF-F204E3BC76ED}"/>
              </a:ext>
            </a:extLst>
          </p:cNvPr>
          <p:cNvPicPr>
            <a:picLocks noChangeAspect="1"/>
          </p:cNvPicPr>
          <p:nvPr/>
        </p:nvPicPr>
        <p:blipFill>
          <a:blip r:embed="rId3"/>
          <a:stretch>
            <a:fillRect/>
          </a:stretch>
        </p:blipFill>
        <p:spPr>
          <a:xfrm>
            <a:off x="7152513" y="753762"/>
            <a:ext cx="4905375" cy="1982919"/>
          </a:xfrm>
          <a:prstGeom prst="rect">
            <a:avLst/>
          </a:prstGeom>
          <a:ln>
            <a:solidFill>
              <a:schemeClr val="accent1"/>
            </a:solidFill>
          </a:ln>
        </p:spPr>
      </p:pic>
    </p:spTree>
    <p:extLst>
      <p:ext uri="{BB962C8B-B14F-4D97-AF65-F5344CB8AC3E}">
        <p14:creationId xmlns:p14="http://schemas.microsoft.com/office/powerpoint/2010/main" val="1798764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97CCE-7E96-DEBA-2EFD-47273EC71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C7C02-E7B8-4723-2046-592E60BE1CBB}"/>
              </a:ext>
            </a:extLst>
          </p:cNvPr>
          <p:cNvSpPr>
            <a:spLocks noGrp="1"/>
          </p:cNvSpPr>
          <p:nvPr>
            <p:ph type="title"/>
          </p:nvPr>
        </p:nvSpPr>
        <p:spPr>
          <a:xfrm>
            <a:off x="0" y="-64643"/>
            <a:ext cx="10250424" cy="745680"/>
          </a:xfrm>
        </p:spPr>
        <p:txBody>
          <a:bodyPr>
            <a:normAutofit/>
          </a:bodyPr>
          <a:lstStyle/>
          <a:p>
            <a:r>
              <a:rPr lang="en-US" sz="1867" b="1" u="sng" dirty="0"/>
              <a:t>Question Goes Here</a:t>
            </a:r>
          </a:p>
        </p:txBody>
      </p:sp>
      <p:sp>
        <p:nvSpPr>
          <p:cNvPr id="3" name="Content Placeholder 2">
            <a:extLst>
              <a:ext uri="{FF2B5EF4-FFF2-40B4-BE49-F238E27FC236}">
                <a16:creationId xmlns:a16="http://schemas.microsoft.com/office/drawing/2014/main" id="{D8CAA4B4-6404-9855-4ABE-76E0AF8CA88A}"/>
              </a:ext>
            </a:extLst>
          </p:cNvPr>
          <p:cNvSpPr>
            <a:spLocks noGrp="1"/>
          </p:cNvSpPr>
          <p:nvPr>
            <p:ph idx="1"/>
          </p:nvPr>
        </p:nvSpPr>
        <p:spPr>
          <a:xfrm>
            <a:off x="134112" y="582041"/>
            <a:ext cx="11939355" cy="4351339"/>
          </a:xfrm>
        </p:spPr>
        <p:txBody>
          <a:bodyPr>
            <a:normAutofit/>
          </a:bodyPr>
          <a:lstStyle/>
          <a:p>
            <a:r>
              <a:rPr lang="en-US" sz="1600" dirty="0"/>
              <a:t>Answer goes here</a:t>
            </a:r>
          </a:p>
          <a:p>
            <a:endParaRPr lang="en-US" sz="1600" dirty="0"/>
          </a:p>
          <a:p>
            <a:endParaRPr lang="en-US" sz="1600" dirty="0"/>
          </a:p>
        </p:txBody>
      </p:sp>
    </p:spTree>
    <p:extLst>
      <p:ext uri="{BB962C8B-B14F-4D97-AF65-F5344CB8AC3E}">
        <p14:creationId xmlns:p14="http://schemas.microsoft.com/office/powerpoint/2010/main" val="2436730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389">
          <a:extLst>
            <a:ext uri="{FF2B5EF4-FFF2-40B4-BE49-F238E27FC236}">
              <a16:creationId xmlns:a16="http://schemas.microsoft.com/office/drawing/2014/main" id="{F1BEBDA4-2ABD-85E5-F89B-B5A150D71327}"/>
            </a:ext>
          </a:extLst>
        </p:cNvPr>
        <p:cNvGrpSpPr/>
        <p:nvPr/>
      </p:nvGrpSpPr>
      <p:grpSpPr>
        <a:xfrm>
          <a:off x="0" y="0"/>
          <a:ext cx="0" cy="0"/>
          <a:chOff x="0" y="0"/>
          <a:chExt cx="0" cy="0"/>
        </a:xfrm>
      </p:grpSpPr>
      <p:sp>
        <p:nvSpPr>
          <p:cNvPr id="390" name="Google Shape;390;p46">
            <a:extLst>
              <a:ext uri="{FF2B5EF4-FFF2-40B4-BE49-F238E27FC236}">
                <a16:creationId xmlns:a16="http://schemas.microsoft.com/office/drawing/2014/main" id="{0E41EBDC-DDA4-D97C-DFB0-A3D18BE1D69F}"/>
              </a:ext>
            </a:extLst>
          </p:cNvPr>
          <p:cNvSpPr txBox="1"/>
          <p:nvPr/>
        </p:nvSpPr>
        <p:spPr>
          <a:xfrm>
            <a:off x="0" y="294967"/>
            <a:ext cx="12192000" cy="1272167"/>
          </a:xfrm>
          <a:prstGeom prst="rect">
            <a:avLst/>
          </a:prstGeom>
          <a:noFill/>
          <a:ln>
            <a:noFill/>
          </a:ln>
        </p:spPr>
        <p:txBody>
          <a:bodyPr spcFirstLastPara="1" wrap="square" lIns="121900" tIns="121900" rIns="121900" bIns="121900" anchor="t" anchorCtr="0">
            <a:spAutoFit/>
          </a:bodyPr>
          <a:lstStyle/>
          <a:p>
            <a:pPr algn="ctr"/>
            <a:r>
              <a:rPr lang="en" sz="6667" b="1" dirty="0"/>
              <a:t>NLP Metrics</a:t>
            </a:r>
            <a:endParaRPr sz="6667" b="1" dirty="0"/>
          </a:p>
        </p:txBody>
      </p:sp>
      <p:sp>
        <p:nvSpPr>
          <p:cNvPr id="2" name="Slide Number Placeholder 1">
            <a:extLst>
              <a:ext uri="{FF2B5EF4-FFF2-40B4-BE49-F238E27FC236}">
                <a16:creationId xmlns:a16="http://schemas.microsoft.com/office/drawing/2014/main" id="{C525B98F-ABCB-B866-001B-58440FB69965}"/>
              </a:ext>
            </a:extLst>
          </p:cNvPr>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2538633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A54C-6711-9018-ABBB-6849BD3B6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05B4A-20F2-2137-219C-CB3698D12D34}"/>
              </a:ext>
            </a:extLst>
          </p:cNvPr>
          <p:cNvSpPr>
            <a:spLocks noGrp="1"/>
          </p:cNvSpPr>
          <p:nvPr>
            <p:ph type="title"/>
          </p:nvPr>
        </p:nvSpPr>
        <p:spPr>
          <a:xfrm>
            <a:off x="0" y="-64643"/>
            <a:ext cx="10250424" cy="745680"/>
          </a:xfrm>
        </p:spPr>
        <p:txBody>
          <a:bodyPr>
            <a:normAutofit/>
          </a:bodyPr>
          <a:lstStyle/>
          <a:p>
            <a:r>
              <a:rPr lang="en-US" sz="1867" b="1" u="sng" dirty="0"/>
              <a:t>How is perplexity calculated?</a:t>
            </a:r>
          </a:p>
        </p:txBody>
      </p:sp>
      <p:sp>
        <p:nvSpPr>
          <p:cNvPr id="3" name="Content Placeholder 2">
            <a:extLst>
              <a:ext uri="{FF2B5EF4-FFF2-40B4-BE49-F238E27FC236}">
                <a16:creationId xmlns:a16="http://schemas.microsoft.com/office/drawing/2014/main" id="{72970DEB-E06E-861C-A393-C833BB73B100}"/>
              </a:ext>
            </a:extLst>
          </p:cNvPr>
          <p:cNvSpPr>
            <a:spLocks noGrp="1"/>
          </p:cNvSpPr>
          <p:nvPr>
            <p:ph idx="1"/>
          </p:nvPr>
        </p:nvSpPr>
        <p:spPr>
          <a:xfrm>
            <a:off x="126322" y="3080425"/>
            <a:ext cx="11939355" cy="2118844"/>
          </a:xfrm>
        </p:spPr>
        <p:txBody>
          <a:bodyPr>
            <a:normAutofit/>
          </a:bodyPr>
          <a:lstStyle/>
          <a:p>
            <a:r>
              <a:rPr lang="en-US" sz="1600" dirty="0"/>
              <a:t>Usually used to measure base model accuracy</a:t>
            </a:r>
          </a:p>
          <a:p>
            <a:r>
              <a:rPr lang="en-US" sz="1600" dirty="0"/>
              <a:t>Cross entropy is in units of bits; the exp is for interpretability</a:t>
            </a:r>
          </a:p>
          <a:p>
            <a:pPr lvl="1"/>
            <a:r>
              <a:rPr lang="en-US" sz="1200" dirty="0"/>
              <a:t>For example, a perplexity of 10 means that the model is as uncertain as if it were choosing uniformly from 10 possible options</a:t>
            </a:r>
          </a:p>
          <a:p>
            <a:endParaRPr lang="en-US" sz="1600" dirty="0"/>
          </a:p>
          <a:p>
            <a:endParaRPr lang="en-US" sz="1600" dirty="0"/>
          </a:p>
        </p:txBody>
      </p:sp>
      <p:pic>
        <p:nvPicPr>
          <p:cNvPr id="5" name="Picture 4">
            <a:extLst>
              <a:ext uri="{FF2B5EF4-FFF2-40B4-BE49-F238E27FC236}">
                <a16:creationId xmlns:a16="http://schemas.microsoft.com/office/drawing/2014/main" id="{4116E9AE-89F1-72F0-4BE5-FB26CE24BEF0}"/>
              </a:ext>
            </a:extLst>
          </p:cNvPr>
          <p:cNvPicPr>
            <a:picLocks noChangeAspect="1"/>
          </p:cNvPicPr>
          <p:nvPr/>
        </p:nvPicPr>
        <p:blipFill>
          <a:blip r:embed="rId2"/>
          <a:stretch>
            <a:fillRect/>
          </a:stretch>
        </p:blipFill>
        <p:spPr>
          <a:xfrm>
            <a:off x="230453" y="468024"/>
            <a:ext cx="6501088" cy="2482641"/>
          </a:xfrm>
          <a:prstGeom prst="rect">
            <a:avLst/>
          </a:prstGeom>
        </p:spPr>
      </p:pic>
    </p:spTree>
    <p:extLst>
      <p:ext uri="{BB962C8B-B14F-4D97-AF65-F5344CB8AC3E}">
        <p14:creationId xmlns:p14="http://schemas.microsoft.com/office/powerpoint/2010/main" val="2711576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A4EF-54BD-3EAE-6935-B429D14AC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32EA78-CCFF-2143-A192-D4B1E579A720}"/>
              </a:ext>
            </a:extLst>
          </p:cNvPr>
          <p:cNvSpPr>
            <a:spLocks noGrp="1"/>
          </p:cNvSpPr>
          <p:nvPr>
            <p:ph type="title"/>
          </p:nvPr>
        </p:nvSpPr>
        <p:spPr>
          <a:xfrm>
            <a:off x="0" y="-64643"/>
            <a:ext cx="10250424" cy="745680"/>
          </a:xfrm>
        </p:spPr>
        <p:txBody>
          <a:bodyPr>
            <a:normAutofit/>
          </a:bodyPr>
          <a:lstStyle/>
          <a:p>
            <a:r>
              <a:rPr lang="en-US" sz="1867" b="1" u="sng" dirty="0"/>
              <a:t>Question Goes Here</a:t>
            </a:r>
          </a:p>
        </p:txBody>
      </p:sp>
      <p:sp>
        <p:nvSpPr>
          <p:cNvPr id="3" name="Content Placeholder 2">
            <a:extLst>
              <a:ext uri="{FF2B5EF4-FFF2-40B4-BE49-F238E27FC236}">
                <a16:creationId xmlns:a16="http://schemas.microsoft.com/office/drawing/2014/main" id="{EF568542-3EAE-0C35-920E-B97AE15EFF18}"/>
              </a:ext>
            </a:extLst>
          </p:cNvPr>
          <p:cNvSpPr>
            <a:spLocks noGrp="1"/>
          </p:cNvSpPr>
          <p:nvPr>
            <p:ph idx="1"/>
          </p:nvPr>
        </p:nvSpPr>
        <p:spPr>
          <a:xfrm>
            <a:off x="134112" y="582041"/>
            <a:ext cx="11939355" cy="4351339"/>
          </a:xfrm>
        </p:spPr>
        <p:txBody>
          <a:bodyPr>
            <a:normAutofit/>
          </a:bodyPr>
          <a:lstStyle/>
          <a:p>
            <a:r>
              <a:rPr lang="en-US" sz="1600" dirty="0"/>
              <a:t>Answer goes here</a:t>
            </a:r>
          </a:p>
          <a:p>
            <a:endParaRPr lang="en-US" sz="1600" dirty="0"/>
          </a:p>
          <a:p>
            <a:endParaRPr lang="en-US" sz="1600" dirty="0"/>
          </a:p>
        </p:txBody>
      </p:sp>
    </p:spTree>
    <p:extLst>
      <p:ext uri="{BB962C8B-B14F-4D97-AF65-F5344CB8AC3E}">
        <p14:creationId xmlns:p14="http://schemas.microsoft.com/office/powerpoint/2010/main" val="66912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1"/>
          <p:cNvSpPr txBox="1"/>
          <p:nvPr/>
        </p:nvSpPr>
        <p:spPr>
          <a:xfrm>
            <a:off x="-75484" y="-153729"/>
            <a:ext cx="11997200" cy="98484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2400" b="1" u="sng" dirty="0">
                <a:solidFill>
                  <a:schemeClr val="dk1"/>
                </a:solidFill>
              </a:rPr>
              <a:t>What are LSTMs used for and how do they work?</a:t>
            </a:r>
            <a:endParaRPr sz="2400" b="1" u="sng" dirty="0">
              <a:solidFill>
                <a:schemeClr val="dk1"/>
              </a:solidFill>
            </a:endParaRPr>
          </a:p>
          <a:p>
            <a:endParaRPr sz="2400" b="1" u="sng" dirty="0"/>
          </a:p>
        </p:txBody>
      </p:sp>
      <p:sp>
        <p:nvSpPr>
          <p:cNvPr id="580" name="Google Shape;580;p61"/>
          <p:cNvSpPr txBox="1"/>
          <p:nvPr/>
        </p:nvSpPr>
        <p:spPr>
          <a:xfrm>
            <a:off x="-278700" y="248534"/>
            <a:ext cx="5704800" cy="4022856"/>
          </a:xfrm>
          <a:prstGeom prst="rect">
            <a:avLst/>
          </a:prstGeom>
          <a:noFill/>
          <a:ln>
            <a:noFill/>
          </a:ln>
        </p:spPr>
        <p:txBody>
          <a:bodyPr spcFirstLastPara="1" wrap="square" lIns="121900" tIns="121900" rIns="121900" bIns="121900" anchor="t" anchorCtr="0">
            <a:spAutoFit/>
          </a:bodyPr>
          <a:lstStyle/>
          <a:p>
            <a:pPr marL="609585" indent="-372524">
              <a:lnSpc>
                <a:spcPct val="115000"/>
              </a:lnSpc>
              <a:buSzPts val="800"/>
              <a:buChar char="●"/>
            </a:pPr>
            <a:r>
              <a:rPr lang="en" sz="1067" b="1" dirty="0"/>
              <a:t>Long Short Term Memory (LSTM)</a:t>
            </a:r>
            <a:r>
              <a:rPr lang="en" sz="1067" dirty="0"/>
              <a:t> is a RNN variant solves issues with exploding/vanishing gradients by two modifications, which improve gradient flow (at a high level, similar to ResNets’ residuals):</a:t>
            </a:r>
            <a:endParaRPr sz="1067" dirty="0"/>
          </a:p>
          <a:p>
            <a:pPr marL="1219170" indent="-372524">
              <a:lnSpc>
                <a:spcPct val="115000"/>
              </a:lnSpc>
              <a:buSzPts val="800"/>
              <a:buChar char="●"/>
            </a:pPr>
            <a:r>
              <a:rPr lang="en" sz="1067" dirty="0"/>
              <a:t>Incorporate a </a:t>
            </a:r>
            <a:r>
              <a:rPr lang="en" sz="1067" b="1" dirty="0"/>
              <a:t>cell state</a:t>
            </a:r>
            <a:r>
              <a:rPr lang="en" sz="1067" dirty="0"/>
              <a:t> (c) used only internally for each time step. The hidden state (h) is still used for the output.</a:t>
            </a:r>
            <a:endParaRPr sz="1067" dirty="0"/>
          </a:p>
          <a:p>
            <a:pPr marL="1219170" indent="-372524">
              <a:lnSpc>
                <a:spcPct val="115000"/>
              </a:lnSpc>
              <a:buSzPts val="800"/>
              <a:buChar char="●"/>
            </a:pPr>
            <a:r>
              <a:rPr lang="en" sz="1067" dirty="0"/>
              <a:t>Replacing the simple tanh/matrix multiplication update rule with a </a:t>
            </a:r>
            <a:r>
              <a:rPr lang="en" sz="1067" b="1" dirty="0"/>
              <a:t>gating mechanism</a:t>
            </a:r>
            <a:r>
              <a:rPr lang="en" sz="1067" dirty="0"/>
              <a:t> which updates both the cell and hidden states.</a:t>
            </a:r>
            <a:endParaRPr sz="1067" dirty="0"/>
          </a:p>
          <a:p>
            <a:pPr marL="1219170" indent="-372524">
              <a:lnSpc>
                <a:spcPct val="115000"/>
              </a:lnSpc>
              <a:buSzPts val="800"/>
              <a:buChar char="●"/>
            </a:pPr>
            <a:r>
              <a:rPr lang="en" sz="1067" dirty="0"/>
              <a:t>The gating mechanism determines what to forget, update, &amp; reveal in the output (vs keep in cell state)</a:t>
            </a:r>
          </a:p>
          <a:p>
            <a:pPr marL="1219170" indent="-372524">
              <a:lnSpc>
                <a:spcPct val="115000"/>
              </a:lnSpc>
              <a:buSzPts val="800"/>
              <a:buChar char="●"/>
            </a:pPr>
            <a:r>
              <a:rPr lang="en" sz="1067" dirty="0"/>
              <a:t>Allows for discarding irrelevant information</a:t>
            </a:r>
            <a:endParaRPr sz="1067" dirty="0"/>
          </a:p>
          <a:p>
            <a:pPr marL="609585" indent="-372524">
              <a:lnSpc>
                <a:spcPct val="115000"/>
              </a:lnSpc>
              <a:buSzPts val="800"/>
              <a:buChar char="●"/>
            </a:pPr>
            <a:r>
              <a:rPr lang="en" sz="1067" dirty="0"/>
              <a:t>There are many variants on LSTMs with different configurations, e.g. adding/removing gates, or only using hidden states (no cell state).</a:t>
            </a:r>
            <a:endParaRPr sz="1067" dirty="0"/>
          </a:p>
          <a:p>
            <a:pPr marL="1219170" lvl="1" indent="-372524">
              <a:lnSpc>
                <a:spcPct val="115000"/>
              </a:lnSpc>
              <a:buSzPts val="800"/>
              <a:buChar char="○"/>
            </a:pPr>
            <a:r>
              <a:rPr lang="en" sz="1067" dirty="0"/>
              <a:t>A popular example is the </a:t>
            </a:r>
            <a:r>
              <a:rPr lang="en" sz="1067" b="1" dirty="0"/>
              <a:t>Gated Recurrent Unit (GRU)</a:t>
            </a:r>
            <a:endParaRPr sz="1067" b="1" dirty="0"/>
          </a:p>
          <a:p>
            <a:pPr marL="1219170" lvl="1" indent="-372524">
              <a:lnSpc>
                <a:spcPct val="115000"/>
              </a:lnSpc>
              <a:buSzPts val="800"/>
              <a:buChar char="○"/>
            </a:pPr>
            <a:r>
              <a:rPr lang="en" sz="1067" dirty="0"/>
              <a:t>Some research finds that GRUs do better, some say that they do the same. The consensus seems to be that you should try both</a:t>
            </a:r>
            <a:endParaRPr sz="1067" dirty="0"/>
          </a:p>
          <a:p>
            <a:pPr marL="609585" indent="-372524">
              <a:lnSpc>
                <a:spcPct val="115000"/>
              </a:lnSpc>
              <a:buSzPts val="800"/>
              <a:buChar char="●"/>
            </a:pPr>
            <a:r>
              <a:rPr lang="en" sz="1067" dirty="0"/>
              <a:t>They have been used for many tasks involving NLP, such as:</a:t>
            </a:r>
            <a:endParaRPr sz="1067" dirty="0"/>
          </a:p>
          <a:p>
            <a:pPr marL="1219170" lvl="1" indent="-372524">
              <a:lnSpc>
                <a:spcPct val="115000"/>
              </a:lnSpc>
              <a:buSzPts val="800"/>
              <a:buChar char="○"/>
            </a:pPr>
            <a:r>
              <a:rPr lang="en" sz="1067" b="1" dirty="0"/>
              <a:t>Image captioning with attention</a:t>
            </a:r>
            <a:endParaRPr sz="1067" b="1" dirty="0"/>
          </a:p>
          <a:p>
            <a:pPr marL="1219170" lvl="1" indent="-372524">
              <a:lnSpc>
                <a:spcPct val="115000"/>
              </a:lnSpc>
              <a:buSzPts val="800"/>
              <a:buChar char="○"/>
            </a:pPr>
            <a:r>
              <a:rPr lang="en" sz="1067" b="1" dirty="0"/>
              <a:t>Visual question answering (VQA)</a:t>
            </a:r>
            <a:endParaRPr sz="1067" b="1" dirty="0"/>
          </a:p>
          <a:p>
            <a:pPr>
              <a:lnSpc>
                <a:spcPct val="115000"/>
              </a:lnSpc>
              <a:buClr>
                <a:schemeClr val="dk1"/>
              </a:buClr>
              <a:buSzPts val="1100"/>
            </a:pPr>
            <a:endParaRPr sz="1067" dirty="0"/>
          </a:p>
          <a:p>
            <a:pPr>
              <a:lnSpc>
                <a:spcPct val="115000"/>
              </a:lnSpc>
            </a:pPr>
            <a:endParaRPr sz="1067" dirty="0"/>
          </a:p>
        </p:txBody>
      </p:sp>
      <p:sp>
        <p:nvSpPr>
          <p:cNvPr id="581" name="Google Shape;581;p61"/>
          <p:cNvSpPr txBox="1">
            <a:spLocks noGrp="1"/>
          </p:cNvSpPr>
          <p:nvPr>
            <p:ph type="sldNum" idx="12"/>
          </p:nvPr>
        </p:nvSpPr>
        <p:spPr>
          <a:xfrm>
            <a:off x="11460411" y="6504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a:t>
            </a:fld>
            <a:endParaRPr/>
          </a:p>
        </p:txBody>
      </p:sp>
      <p:pic>
        <p:nvPicPr>
          <p:cNvPr id="582" name="Google Shape;582;p61"/>
          <p:cNvPicPr preferRelativeResize="0"/>
          <p:nvPr/>
        </p:nvPicPr>
        <p:blipFill>
          <a:blip r:embed="rId3">
            <a:alphaModFix/>
          </a:blip>
          <a:stretch>
            <a:fillRect/>
          </a:stretch>
        </p:blipFill>
        <p:spPr>
          <a:xfrm>
            <a:off x="8602467" y="5552167"/>
            <a:ext cx="3692899" cy="1110500"/>
          </a:xfrm>
          <a:prstGeom prst="rect">
            <a:avLst/>
          </a:prstGeom>
          <a:noFill/>
          <a:ln>
            <a:noFill/>
          </a:ln>
        </p:spPr>
      </p:pic>
      <p:pic>
        <p:nvPicPr>
          <p:cNvPr id="583" name="Google Shape;583;p61"/>
          <p:cNvPicPr preferRelativeResize="0"/>
          <p:nvPr/>
        </p:nvPicPr>
        <p:blipFill>
          <a:blip r:embed="rId4">
            <a:alphaModFix/>
          </a:blip>
          <a:stretch>
            <a:fillRect/>
          </a:stretch>
        </p:blipFill>
        <p:spPr>
          <a:xfrm>
            <a:off x="6195567" y="56733"/>
            <a:ext cx="5571911" cy="4428600"/>
          </a:xfrm>
          <a:prstGeom prst="rect">
            <a:avLst/>
          </a:prstGeom>
          <a:noFill/>
          <a:ln w="9525" cap="flat" cmpd="sng">
            <a:solidFill>
              <a:schemeClr val="dk2"/>
            </a:solidFill>
            <a:prstDash val="dash"/>
            <a:round/>
            <a:headEnd type="none" w="sm" len="sm"/>
            <a:tailEnd type="none" w="sm" len="sm"/>
          </a:ln>
        </p:spPr>
      </p:pic>
      <p:pic>
        <p:nvPicPr>
          <p:cNvPr id="584" name="Google Shape;584;p61"/>
          <p:cNvPicPr preferRelativeResize="0"/>
          <p:nvPr/>
        </p:nvPicPr>
        <p:blipFill>
          <a:blip r:embed="rId5">
            <a:alphaModFix/>
          </a:blip>
          <a:stretch>
            <a:fillRect/>
          </a:stretch>
        </p:blipFill>
        <p:spPr>
          <a:xfrm>
            <a:off x="112167" y="4173301"/>
            <a:ext cx="3424500" cy="2489367"/>
          </a:xfrm>
          <a:prstGeom prst="rect">
            <a:avLst/>
          </a:prstGeom>
          <a:noFill/>
          <a:ln w="9525" cap="flat" cmpd="sng">
            <a:solidFill>
              <a:schemeClr val="dk2"/>
            </a:solidFill>
            <a:prstDash val="solid"/>
            <a:round/>
            <a:headEnd type="none" w="sm" len="sm"/>
            <a:tailEnd type="none" w="sm" len="sm"/>
          </a:ln>
        </p:spPr>
      </p:pic>
      <p:pic>
        <p:nvPicPr>
          <p:cNvPr id="585" name="Google Shape;585;p61"/>
          <p:cNvPicPr preferRelativeResize="0"/>
          <p:nvPr/>
        </p:nvPicPr>
        <p:blipFill>
          <a:blip r:embed="rId6">
            <a:alphaModFix/>
          </a:blip>
          <a:stretch>
            <a:fillRect/>
          </a:stretch>
        </p:blipFill>
        <p:spPr>
          <a:xfrm>
            <a:off x="3536667" y="4485334"/>
            <a:ext cx="5139332" cy="2177333"/>
          </a:xfrm>
          <a:prstGeom prst="rect">
            <a:avLst/>
          </a:prstGeom>
          <a:noFill/>
          <a:ln w="9525"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8201E1BF-4FC2-4E50-3403-9E0029C3C2CA}"/>
              </a:ext>
            </a:extLst>
          </p:cNvPr>
          <p:cNvSpPr txBox="1"/>
          <p:nvPr/>
        </p:nvSpPr>
        <p:spPr>
          <a:xfrm>
            <a:off x="10374657" y="6669505"/>
            <a:ext cx="1798890" cy="215444"/>
          </a:xfrm>
          <a:prstGeom prst="rect">
            <a:avLst/>
          </a:prstGeom>
          <a:noFill/>
        </p:spPr>
        <p:txBody>
          <a:bodyPr wrap="none" rtlCol="0">
            <a:spAutoFit/>
          </a:bodyPr>
          <a:lstStyle/>
          <a:p>
            <a:r>
              <a:rPr lang="en-US" sz="800" i="1" dirty="0"/>
              <a:t>Seminal &amp; Foundational Topics in DL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0"/>
                                        </p:tgtEl>
                                        <p:attrNameLst>
                                          <p:attrName>style.visibility</p:attrName>
                                        </p:attrNameLst>
                                      </p:cBhvr>
                                      <p:to>
                                        <p:strVal val="visible"/>
                                      </p:to>
                                    </p:set>
                                    <p:animEffect transition="in" filter="fade">
                                      <p:cBhvr>
                                        <p:cTn id="7" dur="1000"/>
                                        <p:tgtEl>
                                          <p:spTgt spid="580"/>
                                        </p:tgtEl>
                                      </p:cBhvr>
                                    </p:animEffect>
                                  </p:childTnLst>
                                </p:cTn>
                              </p:par>
                              <p:par>
                                <p:cTn id="8" presetID="10" presetClass="entr" presetSubtype="0" fill="hold" nodeType="withEffect">
                                  <p:stCondLst>
                                    <p:cond delay="0"/>
                                  </p:stCondLst>
                                  <p:childTnLst>
                                    <p:set>
                                      <p:cBhvr>
                                        <p:cTn id="9" dur="1" fill="hold">
                                          <p:stCondLst>
                                            <p:cond delay="0"/>
                                          </p:stCondLst>
                                        </p:cTn>
                                        <p:tgtEl>
                                          <p:spTgt spid="581"/>
                                        </p:tgtEl>
                                        <p:attrNameLst>
                                          <p:attrName>style.visibility</p:attrName>
                                        </p:attrNameLst>
                                      </p:cBhvr>
                                      <p:to>
                                        <p:strVal val="visible"/>
                                      </p:to>
                                    </p:set>
                                    <p:animEffect transition="in" filter="fade">
                                      <p:cBhvr>
                                        <p:cTn id="10" dur="1000"/>
                                        <p:tgtEl>
                                          <p:spTgt spid="581"/>
                                        </p:tgtEl>
                                      </p:cBhvr>
                                    </p:animEffect>
                                  </p:childTnLst>
                                </p:cTn>
                              </p:par>
                              <p:par>
                                <p:cTn id="11" presetID="10"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animEffect transition="in" filter="fade">
                                      <p:cBhvr>
                                        <p:cTn id="13" dur="1000"/>
                                        <p:tgtEl>
                                          <p:spTgt spid="582"/>
                                        </p:tgtEl>
                                      </p:cBhvr>
                                    </p:animEffect>
                                  </p:childTnLst>
                                </p:cTn>
                              </p:par>
                              <p:par>
                                <p:cTn id="14" presetID="10" presetClass="entr" presetSubtype="0" fill="hold" nodeType="withEffect">
                                  <p:stCondLst>
                                    <p:cond delay="0"/>
                                  </p:stCondLst>
                                  <p:childTnLst>
                                    <p:set>
                                      <p:cBhvr>
                                        <p:cTn id="15" dur="1" fill="hold">
                                          <p:stCondLst>
                                            <p:cond delay="0"/>
                                          </p:stCondLst>
                                        </p:cTn>
                                        <p:tgtEl>
                                          <p:spTgt spid="583"/>
                                        </p:tgtEl>
                                        <p:attrNameLst>
                                          <p:attrName>style.visibility</p:attrName>
                                        </p:attrNameLst>
                                      </p:cBhvr>
                                      <p:to>
                                        <p:strVal val="visible"/>
                                      </p:to>
                                    </p:set>
                                    <p:animEffect transition="in" filter="fade">
                                      <p:cBhvr>
                                        <p:cTn id="16" dur="1000"/>
                                        <p:tgtEl>
                                          <p:spTgt spid="583"/>
                                        </p:tgtEl>
                                      </p:cBhvr>
                                    </p:animEffect>
                                  </p:childTnLst>
                                </p:cTn>
                              </p:par>
                              <p:par>
                                <p:cTn id="17" presetID="10" presetClass="entr" presetSubtype="0" fill="hold" nodeType="withEffect">
                                  <p:stCondLst>
                                    <p:cond delay="0"/>
                                  </p:stCondLst>
                                  <p:childTnLst>
                                    <p:set>
                                      <p:cBhvr>
                                        <p:cTn id="18" dur="1" fill="hold">
                                          <p:stCondLst>
                                            <p:cond delay="0"/>
                                          </p:stCondLst>
                                        </p:cTn>
                                        <p:tgtEl>
                                          <p:spTgt spid="584"/>
                                        </p:tgtEl>
                                        <p:attrNameLst>
                                          <p:attrName>style.visibility</p:attrName>
                                        </p:attrNameLst>
                                      </p:cBhvr>
                                      <p:to>
                                        <p:strVal val="visible"/>
                                      </p:to>
                                    </p:set>
                                    <p:animEffect transition="in" filter="fade">
                                      <p:cBhvr>
                                        <p:cTn id="19" dur="1000"/>
                                        <p:tgtEl>
                                          <p:spTgt spid="584"/>
                                        </p:tgtEl>
                                      </p:cBhvr>
                                    </p:animEffect>
                                  </p:childTnLst>
                                </p:cTn>
                              </p:par>
                              <p:par>
                                <p:cTn id="20" presetID="10" presetClass="entr" presetSubtype="0" fill="hold" nodeType="withEffect">
                                  <p:stCondLst>
                                    <p:cond delay="0"/>
                                  </p:stCondLst>
                                  <p:childTnLst>
                                    <p:set>
                                      <p:cBhvr>
                                        <p:cTn id="21" dur="1" fill="hold">
                                          <p:stCondLst>
                                            <p:cond delay="0"/>
                                          </p:stCondLst>
                                        </p:cTn>
                                        <p:tgtEl>
                                          <p:spTgt spid="585"/>
                                        </p:tgtEl>
                                        <p:attrNameLst>
                                          <p:attrName>style.visibility</p:attrName>
                                        </p:attrNameLst>
                                      </p:cBhvr>
                                      <p:to>
                                        <p:strVal val="visible"/>
                                      </p:to>
                                    </p:set>
                                    <p:animEffect transition="in" filter="fade">
                                      <p:cBhvr>
                                        <p:cTn id="22" dur="1000"/>
                                        <p:tgtEl>
                                          <p:spTgt spid="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389">
          <a:extLst>
            <a:ext uri="{FF2B5EF4-FFF2-40B4-BE49-F238E27FC236}">
              <a16:creationId xmlns:a16="http://schemas.microsoft.com/office/drawing/2014/main" id="{FAB11761-6614-E711-E4FA-F001A64CF574}"/>
            </a:ext>
          </a:extLst>
        </p:cNvPr>
        <p:cNvGrpSpPr/>
        <p:nvPr/>
      </p:nvGrpSpPr>
      <p:grpSpPr>
        <a:xfrm>
          <a:off x="0" y="0"/>
          <a:ext cx="0" cy="0"/>
          <a:chOff x="0" y="0"/>
          <a:chExt cx="0" cy="0"/>
        </a:xfrm>
      </p:grpSpPr>
      <p:sp>
        <p:nvSpPr>
          <p:cNvPr id="390" name="Google Shape;390;p46">
            <a:extLst>
              <a:ext uri="{FF2B5EF4-FFF2-40B4-BE49-F238E27FC236}">
                <a16:creationId xmlns:a16="http://schemas.microsoft.com/office/drawing/2014/main" id="{B6C06F74-2F64-452F-69B3-105F624B4373}"/>
              </a:ext>
            </a:extLst>
          </p:cNvPr>
          <p:cNvSpPr txBox="1"/>
          <p:nvPr/>
        </p:nvSpPr>
        <p:spPr>
          <a:xfrm>
            <a:off x="0" y="294967"/>
            <a:ext cx="12192000" cy="1272167"/>
          </a:xfrm>
          <a:prstGeom prst="rect">
            <a:avLst/>
          </a:prstGeom>
          <a:noFill/>
          <a:ln>
            <a:noFill/>
          </a:ln>
        </p:spPr>
        <p:txBody>
          <a:bodyPr spcFirstLastPara="1" wrap="square" lIns="121900" tIns="121900" rIns="121900" bIns="121900" anchor="t" anchorCtr="0">
            <a:spAutoFit/>
          </a:bodyPr>
          <a:lstStyle/>
          <a:p>
            <a:pPr algn="ctr"/>
            <a:r>
              <a:rPr lang="en" sz="6667" b="1" dirty="0"/>
              <a:t>Vision Language Models</a:t>
            </a:r>
            <a:endParaRPr sz="6667" b="1" dirty="0"/>
          </a:p>
        </p:txBody>
      </p:sp>
      <p:sp>
        <p:nvSpPr>
          <p:cNvPr id="2" name="Slide Number Placeholder 1">
            <a:extLst>
              <a:ext uri="{FF2B5EF4-FFF2-40B4-BE49-F238E27FC236}">
                <a16:creationId xmlns:a16="http://schemas.microsoft.com/office/drawing/2014/main" id="{F8E7DCA5-3ACE-45E3-FC21-D37F01AB7A7A}"/>
              </a:ext>
            </a:extLst>
          </p:cNvPr>
          <p:cNvSpPr>
            <a:spLocks noGrp="1"/>
          </p:cNvSpPr>
          <p:nvPr>
            <p:ph type="sldNum" idx="12"/>
          </p:nvPr>
        </p:nvSpPr>
        <p:spPr/>
        <p:txBody>
          <a:bodyPr/>
          <a:lstStyle/>
          <a:p>
            <a:fld id="{00000000-1234-1234-1234-123412341234}" type="slidenum">
              <a:rPr lang="en" smtClean="0"/>
              <a:pPr/>
              <a:t>30</a:t>
            </a:fld>
            <a:endParaRPr lang="en"/>
          </a:p>
        </p:txBody>
      </p:sp>
    </p:spTree>
    <p:extLst>
      <p:ext uri="{BB962C8B-B14F-4D97-AF65-F5344CB8AC3E}">
        <p14:creationId xmlns:p14="http://schemas.microsoft.com/office/powerpoint/2010/main" val="3412153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8F987-ABD7-D512-8C48-E63C31976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A8DB2-1B87-2A1C-2498-2415EAC45664}"/>
              </a:ext>
            </a:extLst>
          </p:cNvPr>
          <p:cNvSpPr>
            <a:spLocks noGrp="1"/>
          </p:cNvSpPr>
          <p:nvPr>
            <p:ph type="title"/>
          </p:nvPr>
        </p:nvSpPr>
        <p:spPr>
          <a:xfrm>
            <a:off x="0" y="-64643"/>
            <a:ext cx="10250424" cy="745680"/>
          </a:xfrm>
        </p:spPr>
        <p:txBody>
          <a:bodyPr>
            <a:normAutofit/>
          </a:bodyPr>
          <a:lstStyle/>
          <a:p>
            <a:r>
              <a:rPr lang="en-US" sz="1867" u="sng" dirty="0"/>
              <a:t>Describe the KOSMOS-2 model.</a:t>
            </a:r>
          </a:p>
        </p:txBody>
      </p:sp>
      <p:sp>
        <p:nvSpPr>
          <p:cNvPr id="3" name="Content Placeholder 2">
            <a:extLst>
              <a:ext uri="{FF2B5EF4-FFF2-40B4-BE49-F238E27FC236}">
                <a16:creationId xmlns:a16="http://schemas.microsoft.com/office/drawing/2014/main" id="{92EB195A-A5B2-5374-8E54-A8F947E3E41F}"/>
              </a:ext>
            </a:extLst>
          </p:cNvPr>
          <p:cNvSpPr>
            <a:spLocks noGrp="1"/>
          </p:cNvSpPr>
          <p:nvPr>
            <p:ph idx="1"/>
          </p:nvPr>
        </p:nvSpPr>
        <p:spPr>
          <a:xfrm>
            <a:off x="134112" y="582041"/>
            <a:ext cx="11939355" cy="4351339"/>
          </a:xfrm>
        </p:spPr>
        <p:txBody>
          <a:bodyPr>
            <a:normAutofit/>
          </a:bodyPr>
          <a:lstStyle/>
          <a:p>
            <a:r>
              <a:rPr lang="en-US" sz="1600" dirty="0"/>
              <a:t>Multimodal LLM designed to ground text to images by linking phrases to bounding boxes</a:t>
            </a:r>
          </a:p>
          <a:p>
            <a:pPr lvl="1"/>
            <a:r>
              <a:rPr lang="en-US" sz="1067" dirty="0"/>
              <a:t>Here, grounding refers to explicitly establishing connections to real-world natural language concepts; can mitigate </a:t>
            </a:r>
            <a:r>
              <a:rPr lang="en-US" sz="1067" dirty="0" err="1"/>
              <a:t>hallunications</a:t>
            </a:r>
            <a:r>
              <a:rPr lang="en-US" sz="1067" dirty="0"/>
              <a:t> &amp; provide interpretability</a:t>
            </a:r>
          </a:p>
          <a:p>
            <a:r>
              <a:rPr lang="en-US" sz="1600" dirty="0"/>
              <a:t>Trained on new GRIT dataset, with 90M+ image-text-</a:t>
            </a:r>
            <a:r>
              <a:rPr lang="en-US" sz="1600" dirty="0" err="1"/>
              <a:t>bbox</a:t>
            </a:r>
            <a:r>
              <a:rPr lang="en-US" sz="1600" dirty="0"/>
              <a:t> pairs</a:t>
            </a:r>
          </a:p>
          <a:p>
            <a:r>
              <a:rPr lang="en-US" sz="1600" dirty="0"/>
              <a:t>Uses special tokens to relate text and image regions; uses prompt templates to train models to use these tokens</a:t>
            </a:r>
          </a:p>
          <a:p>
            <a:pPr lvl="1"/>
            <a:r>
              <a:rPr lang="en-US" sz="1067" dirty="0"/>
              <a:t>Overall trained on image-text pairs, monomodal text corpora, image-caption pairs, and interleaved image-text data</a:t>
            </a:r>
          </a:p>
          <a:p>
            <a:pPr lvl="1"/>
            <a:r>
              <a:rPr lang="en-US" sz="1067" dirty="0"/>
              <a:t>Relatively small dataset ; </a:t>
            </a:r>
            <a:r>
              <a:rPr lang="en-US" sz="1067" dirty="0" err="1"/>
              <a:t>posttrain</a:t>
            </a:r>
            <a:r>
              <a:rPr lang="en-US" sz="1067" dirty="0"/>
              <a:t> takes 1 day.</a:t>
            </a:r>
          </a:p>
          <a:p>
            <a:endParaRPr lang="en-US" sz="1600" dirty="0"/>
          </a:p>
          <a:p>
            <a:endParaRPr lang="en-US" sz="1600" dirty="0"/>
          </a:p>
        </p:txBody>
      </p:sp>
      <p:pic>
        <p:nvPicPr>
          <p:cNvPr id="5" name="Picture 4">
            <a:extLst>
              <a:ext uri="{FF2B5EF4-FFF2-40B4-BE49-F238E27FC236}">
                <a16:creationId xmlns:a16="http://schemas.microsoft.com/office/drawing/2014/main" id="{AC2908C6-E5A9-336E-C4C2-BA75CA8C566D}"/>
              </a:ext>
            </a:extLst>
          </p:cNvPr>
          <p:cNvPicPr>
            <a:picLocks noChangeAspect="1"/>
          </p:cNvPicPr>
          <p:nvPr/>
        </p:nvPicPr>
        <p:blipFill>
          <a:blip r:embed="rId2"/>
          <a:stretch>
            <a:fillRect/>
          </a:stretch>
        </p:blipFill>
        <p:spPr>
          <a:xfrm>
            <a:off x="7107488" y="2665857"/>
            <a:ext cx="4950401" cy="1566080"/>
          </a:xfrm>
          <a:prstGeom prst="rect">
            <a:avLst/>
          </a:prstGeom>
          <a:ln>
            <a:solidFill>
              <a:schemeClr val="tx1"/>
            </a:solidFill>
          </a:ln>
        </p:spPr>
      </p:pic>
      <p:pic>
        <p:nvPicPr>
          <p:cNvPr id="7" name="Picture 6">
            <a:extLst>
              <a:ext uri="{FF2B5EF4-FFF2-40B4-BE49-F238E27FC236}">
                <a16:creationId xmlns:a16="http://schemas.microsoft.com/office/drawing/2014/main" id="{44D1FAE8-6F41-5D2D-F699-77E0E76A991E}"/>
              </a:ext>
            </a:extLst>
          </p:cNvPr>
          <p:cNvPicPr>
            <a:picLocks noChangeAspect="1"/>
          </p:cNvPicPr>
          <p:nvPr/>
        </p:nvPicPr>
        <p:blipFill>
          <a:blip r:embed="rId3"/>
          <a:stretch>
            <a:fillRect/>
          </a:stretch>
        </p:blipFill>
        <p:spPr>
          <a:xfrm>
            <a:off x="7107488" y="4402103"/>
            <a:ext cx="5030329" cy="2355923"/>
          </a:xfrm>
          <a:prstGeom prst="rect">
            <a:avLst/>
          </a:prstGeom>
          <a:ln>
            <a:solidFill>
              <a:schemeClr val="tx1"/>
            </a:solidFill>
          </a:ln>
        </p:spPr>
      </p:pic>
      <p:pic>
        <p:nvPicPr>
          <p:cNvPr id="9" name="Picture 8">
            <a:extLst>
              <a:ext uri="{FF2B5EF4-FFF2-40B4-BE49-F238E27FC236}">
                <a16:creationId xmlns:a16="http://schemas.microsoft.com/office/drawing/2014/main" id="{4855A634-7725-9922-FB8C-E19C86CD0930}"/>
              </a:ext>
            </a:extLst>
          </p:cNvPr>
          <p:cNvPicPr>
            <a:picLocks noChangeAspect="1"/>
          </p:cNvPicPr>
          <p:nvPr/>
        </p:nvPicPr>
        <p:blipFill>
          <a:blip r:embed="rId4"/>
          <a:stretch>
            <a:fillRect/>
          </a:stretch>
        </p:blipFill>
        <p:spPr>
          <a:xfrm>
            <a:off x="307059" y="6020694"/>
            <a:ext cx="6475307" cy="683148"/>
          </a:xfrm>
          <a:prstGeom prst="rect">
            <a:avLst/>
          </a:prstGeom>
        </p:spPr>
      </p:pic>
      <p:pic>
        <p:nvPicPr>
          <p:cNvPr id="11" name="Picture 10">
            <a:extLst>
              <a:ext uri="{FF2B5EF4-FFF2-40B4-BE49-F238E27FC236}">
                <a16:creationId xmlns:a16="http://schemas.microsoft.com/office/drawing/2014/main" id="{6B9E87FC-7942-BEDF-A6E0-E35946048AFA}"/>
              </a:ext>
            </a:extLst>
          </p:cNvPr>
          <p:cNvPicPr>
            <a:picLocks noChangeAspect="1"/>
          </p:cNvPicPr>
          <p:nvPr/>
        </p:nvPicPr>
        <p:blipFill>
          <a:blip r:embed="rId5"/>
          <a:srcRect r="5623"/>
          <a:stretch/>
        </p:blipFill>
        <p:spPr>
          <a:xfrm>
            <a:off x="872786" y="2365484"/>
            <a:ext cx="5558871" cy="3531833"/>
          </a:xfrm>
          <a:prstGeom prst="rect">
            <a:avLst/>
          </a:prstGeom>
        </p:spPr>
      </p:pic>
      <p:sp>
        <p:nvSpPr>
          <p:cNvPr id="12" name="Rectangle 11">
            <a:extLst>
              <a:ext uri="{FF2B5EF4-FFF2-40B4-BE49-F238E27FC236}">
                <a16:creationId xmlns:a16="http://schemas.microsoft.com/office/drawing/2014/main" id="{505EA0A0-CDB2-0E00-04C0-209972872E54}"/>
              </a:ext>
            </a:extLst>
          </p:cNvPr>
          <p:cNvSpPr/>
          <p:nvPr/>
        </p:nvSpPr>
        <p:spPr>
          <a:xfrm>
            <a:off x="242711" y="2140374"/>
            <a:ext cx="6673768" cy="46176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Slide Number Placeholder 3">
            <a:extLst>
              <a:ext uri="{FF2B5EF4-FFF2-40B4-BE49-F238E27FC236}">
                <a16:creationId xmlns:a16="http://schemas.microsoft.com/office/drawing/2014/main" id="{E36ACA9C-549E-0521-5481-9A4EC019C280}"/>
              </a:ext>
            </a:extLst>
          </p:cNvPr>
          <p:cNvSpPr>
            <a:spLocks noGrp="1"/>
          </p:cNvSpPr>
          <p:nvPr>
            <p:ph type="sldNum" sz="quarter" idx="12"/>
          </p:nvPr>
        </p:nvSpPr>
        <p:spPr/>
        <p:txBody>
          <a:bodyPr/>
          <a:lstStyle/>
          <a:p>
            <a:fld id="{13FA7114-A053-4D77-83D8-BB2B688B3169}" type="slidenum">
              <a:rPr lang="en-US" smtClean="0"/>
              <a:t>31</a:t>
            </a:fld>
            <a:endParaRPr lang="en-US"/>
          </a:p>
        </p:txBody>
      </p:sp>
    </p:spTree>
    <p:extLst>
      <p:ext uri="{BB962C8B-B14F-4D97-AF65-F5344CB8AC3E}">
        <p14:creationId xmlns:p14="http://schemas.microsoft.com/office/powerpoint/2010/main" val="142476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6E06F-DC58-77F9-3174-65F536747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860F1-8F52-8206-299E-69B1C14F8608}"/>
              </a:ext>
            </a:extLst>
          </p:cNvPr>
          <p:cNvSpPr>
            <a:spLocks noGrp="1"/>
          </p:cNvSpPr>
          <p:nvPr>
            <p:ph type="title"/>
          </p:nvPr>
        </p:nvSpPr>
        <p:spPr>
          <a:xfrm>
            <a:off x="0" y="-64643"/>
            <a:ext cx="10250424" cy="745680"/>
          </a:xfrm>
        </p:spPr>
        <p:txBody>
          <a:bodyPr>
            <a:normAutofit/>
          </a:bodyPr>
          <a:lstStyle/>
          <a:p>
            <a:r>
              <a:rPr lang="en-US" sz="1867" b="1" u="sng" dirty="0"/>
              <a:t>Describe the </a:t>
            </a:r>
            <a:r>
              <a:rPr lang="en-US" sz="1867" b="1" u="sng" dirty="0" err="1"/>
              <a:t>LLaVA</a:t>
            </a:r>
            <a:r>
              <a:rPr lang="en-US" sz="1867" b="1" u="sng" dirty="0"/>
              <a:t> model.</a:t>
            </a:r>
          </a:p>
        </p:txBody>
      </p:sp>
      <p:sp>
        <p:nvSpPr>
          <p:cNvPr id="3" name="Content Placeholder 2">
            <a:extLst>
              <a:ext uri="{FF2B5EF4-FFF2-40B4-BE49-F238E27FC236}">
                <a16:creationId xmlns:a16="http://schemas.microsoft.com/office/drawing/2014/main" id="{A1758936-6B9D-5733-5A98-010FC5F7BAB2}"/>
              </a:ext>
            </a:extLst>
          </p:cNvPr>
          <p:cNvSpPr>
            <a:spLocks noGrp="1"/>
          </p:cNvSpPr>
          <p:nvPr>
            <p:ph idx="1"/>
          </p:nvPr>
        </p:nvSpPr>
        <p:spPr>
          <a:xfrm>
            <a:off x="-32017" y="446575"/>
            <a:ext cx="6358720" cy="4351339"/>
          </a:xfrm>
        </p:spPr>
        <p:txBody>
          <a:bodyPr>
            <a:normAutofit/>
          </a:bodyPr>
          <a:lstStyle/>
          <a:p>
            <a:r>
              <a:rPr lang="en-US" sz="1300" dirty="0"/>
              <a:t>Endows a text-only LLM with image reasoning abilities via instruction tuning, to build a general-purpose visual assistant</a:t>
            </a:r>
          </a:p>
          <a:p>
            <a:r>
              <a:rPr lang="en-US" sz="1300" dirty="0"/>
              <a:t>First, a </a:t>
            </a:r>
            <a:r>
              <a:rPr lang="en-US" sz="1300" b="1" dirty="0"/>
              <a:t>synthetic multi-turn VLM dataset </a:t>
            </a:r>
            <a:r>
              <a:rPr lang="en-US" sz="1300" dirty="0"/>
              <a:t>is generated by taking captioned image data &amp; leveraging text-only GPT-4</a:t>
            </a:r>
          </a:p>
          <a:p>
            <a:pPr lvl="1"/>
            <a:r>
              <a:rPr lang="en-US" sz="1300" dirty="0"/>
              <a:t>Feeds in captions &amp; </a:t>
            </a:r>
            <a:r>
              <a:rPr lang="en-US" sz="1300" dirty="0" err="1"/>
              <a:t>bboxes</a:t>
            </a:r>
            <a:r>
              <a:rPr lang="en-US" sz="1300" dirty="0"/>
              <a:t> as input</a:t>
            </a:r>
          </a:p>
          <a:p>
            <a:pPr lvl="1"/>
            <a:r>
              <a:rPr lang="en-US" sz="1300" dirty="0"/>
              <a:t>Asks conversation, description, and reasoning questions to get answers</a:t>
            </a:r>
          </a:p>
          <a:p>
            <a:pPr lvl="1"/>
            <a:r>
              <a:rPr lang="en-US" sz="1300" dirty="0"/>
              <a:t>These then become GT for the </a:t>
            </a:r>
            <a:r>
              <a:rPr lang="en-US" sz="1300" dirty="0" err="1"/>
              <a:t>LLaVA</a:t>
            </a:r>
            <a:r>
              <a:rPr lang="en-US" sz="1300" dirty="0"/>
              <a:t> dataset</a:t>
            </a:r>
          </a:p>
          <a:p>
            <a:r>
              <a:rPr lang="en-US" sz="1300" dirty="0"/>
              <a:t>Then, we take the text-only Vicuna model (a fine-tuned </a:t>
            </a:r>
            <a:r>
              <a:rPr lang="en-US" sz="1300" dirty="0" err="1"/>
              <a:t>LLaMA</a:t>
            </a:r>
            <a:r>
              <a:rPr lang="en-US" sz="1300" dirty="0"/>
              <a:t>), add a CLIP-pretrained </a:t>
            </a:r>
            <a:r>
              <a:rPr lang="en-US" sz="1300" dirty="0" err="1"/>
              <a:t>ViT</a:t>
            </a:r>
            <a:r>
              <a:rPr lang="en-US" sz="1300" dirty="0"/>
              <a:t> visual encoder &amp; projection layer. This is trained in two stages:</a:t>
            </a:r>
          </a:p>
          <a:p>
            <a:pPr lvl="1"/>
            <a:r>
              <a:rPr lang="en-US" sz="1300" b="1" dirty="0"/>
              <a:t>First Stage: Caption Generation</a:t>
            </a:r>
          </a:p>
          <a:p>
            <a:pPr lvl="2"/>
            <a:r>
              <a:rPr lang="en-US" sz="1300" dirty="0"/>
              <a:t>Train projection layer W only, on 500k captioned images to predict captions</a:t>
            </a:r>
          </a:p>
          <a:p>
            <a:pPr lvl="2"/>
            <a:r>
              <a:rPr lang="en-US" sz="1300" dirty="0"/>
              <a:t>Effectively trains visual tokenizer, that maps image features into token features </a:t>
            </a:r>
          </a:p>
          <a:p>
            <a:pPr lvl="1"/>
            <a:r>
              <a:rPr lang="en-US" sz="1300" b="1" dirty="0"/>
              <a:t>Second Stage: Instruction Following (Visual Reasoning &amp; Dialogue)</a:t>
            </a:r>
          </a:p>
          <a:p>
            <a:pPr lvl="2"/>
            <a:r>
              <a:rPr lang="en-US" sz="1300" dirty="0"/>
              <a:t>Trains projection layer W and LLM parameters on synthetic multi-turn VLM dataset</a:t>
            </a:r>
          </a:p>
          <a:p>
            <a:pPr lvl="1"/>
            <a:r>
              <a:rPr lang="en-US" sz="1300" dirty="0" err="1"/>
              <a:t>ViT</a:t>
            </a:r>
            <a:r>
              <a:rPr lang="en-US" sz="1300" dirty="0"/>
              <a:t> encoder is always frozen throughout; only used as a feature extractor</a:t>
            </a:r>
          </a:p>
          <a:p>
            <a:pPr lvl="1"/>
            <a:endParaRPr lang="en-US" sz="1300" dirty="0"/>
          </a:p>
          <a:p>
            <a:endParaRPr lang="en-US" sz="1300" dirty="0"/>
          </a:p>
        </p:txBody>
      </p:sp>
      <p:pic>
        <p:nvPicPr>
          <p:cNvPr id="5" name="Picture 4">
            <a:extLst>
              <a:ext uri="{FF2B5EF4-FFF2-40B4-BE49-F238E27FC236}">
                <a16:creationId xmlns:a16="http://schemas.microsoft.com/office/drawing/2014/main" id="{087AC9AD-24BF-ADA0-A713-24877B46B191}"/>
              </a:ext>
            </a:extLst>
          </p:cNvPr>
          <p:cNvPicPr>
            <a:picLocks noChangeAspect="1"/>
          </p:cNvPicPr>
          <p:nvPr/>
        </p:nvPicPr>
        <p:blipFill>
          <a:blip r:embed="rId3"/>
          <a:stretch>
            <a:fillRect/>
          </a:stretch>
        </p:blipFill>
        <p:spPr>
          <a:xfrm>
            <a:off x="6326703" y="4093562"/>
            <a:ext cx="5731186" cy="2209524"/>
          </a:xfrm>
          <a:prstGeom prst="rect">
            <a:avLst/>
          </a:prstGeom>
          <a:ln>
            <a:solidFill>
              <a:schemeClr val="tx1"/>
            </a:solidFill>
          </a:ln>
        </p:spPr>
      </p:pic>
      <p:pic>
        <p:nvPicPr>
          <p:cNvPr id="7" name="Picture 6">
            <a:extLst>
              <a:ext uri="{FF2B5EF4-FFF2-40B4-BE49-F238E27FC236}">
                <a16:creationId xmlns:a16="http://schemas.microsoft.com/office/drawing/2014/main" id="{3A3B4079-2398-29D7-F834-C470745CACDB}"/>
              </a:ext>
            </a:extLst>
          </p:cNvPr>
          <p:cNvPicPr>
            <a:picLocks noChangeAspect="1"/>
          </p:cNvPicPr>
          <p:nvPr/>
        </p:nvPicPr>
        <p:blipFill>
          <a:blip r:embed="rId4"/>
          <a:stretch>
            <a:fillRect/>
          </a:stretch>
        </p:blipFill>
        <p:spPr>
          <a:xfrm>
            <a:off x="6294685" y="0"/>
            <a:ext cx="5763204" cy="3646987"/>
          </a:xfrm>
          <a:prstGeom prst="rect">
            <a:avLst/>
          </a:prstGeom>
        </p:spPr>
      </p:pic>
      <p:sp>
        <p:nvSpPr>
          <p:cNvPr id="4" name="Slide Number Placeholder 3">
            <a:extLst>
              <a:ext uri="{FF2B5EF4-FFF2-40B4-BE49-F238E27FC236}">
                <a16:creationId xmlns:a16="http://schemas.microsoft.com/office/drawing/2014/main" id="{1614B5E6-4692-21E3-2621-AD73EB0520CC}"/>
              </a:ext>
            </a:extLst>
          </p:cNvPr>
          <p:cNvSpPr>
            <a:spLocks noGrp="1"/>
          </p:cNvSpPr>
          <p:nvPr>
            <p:ph type="sldNum" sz="quarter" idx="12"/>
          </p:nvPr>
        </p:nvSpPr>
        <p:spPr/>
        <p:txBody>
          <a:bodyPr/>
          <a:lstStyle/>
          <a:p>
            <a:fld id="{13FA7114-A053-4D77-83D8-BB2B688B3169}" type="slidenum">
              <a:rPr lang="en-US" smtClean="0"/>
              <a:t>32</a:t>
            </a:fld>
            <a:endParaRPr lang="en-US"/>
          </a:p>
        </p:txBody>
      </p:sp>
      <p:sp>
        <p:nvSpPr>
          <p:cNvPr id="6" name="TextBox 5">
            <a:extLst>
              <a:ext uri="{FF2B5EF4-FFF2-40B4-BE49-F238E27FC236}">
                <a16:creationId xmlns:a16="http://schemas.microsoft.com/office/drawing/2014/main" id="{24A73451-6BD1-7ABD-B2B5-E11067B02ECF}"/>
              </a:ext>
            </a:extLst>
          </p:cNvPr>
          <p:cNvSpPr txBox="1"/>
          <p:nvPr/>
        </p:nvSpPr>
        <p:spPr>
          <a:xfrm>
            <a:off x="9747641" y="3603908"/>
            <a:ext cx="2310248" cy="215444"/>
          </a:xfrm>
          <a:prstGeom prst="rect">
            <a:avLst/>
          </a:prstGeom>
          <a:noFill/>
        </p:spPr>
        <p:txBody>
          <a:bodyPr wrap="none" rtlCol="0">
            <a:spAutoFit/>
          </a:bodyPr>
          <a:lstStyle/>
          <a:p>
            <a:r>
              <a:rPr lang="en-US" sz="800" i="1" dirty="0"/>
              <a:t>Example of synthetic data generated from GPT-4</a:t>
            </a:r>
          </a:p>
        </p:txBody>
      </p:sp>
    </p:spTree>
    <p:extLst>
      <p:ext uri="{BB962C8B-B14F-4D97-AF65-F5344CB8AC3E}">
        <p14:creationId xmlns:p14="http://schemas.microsoft.com/office/powerpoint/2010/main" val="55086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9640D-66BB-C44C-6CD1-DFF9BDE8E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CC7DB-5AEA-ACC1-B75A-39CB67D020CF}"/>
              </a:ext>
            </a:extLst>
          </p:cNvPr>
          <p:cNvSpPr>
            <a:spLocks noGrp="1"/>
          </p:cNvSpPr>
          <p:nvPr>
            <p:ph type="title"/>
          </p:nvPr>
        </p:nvSpPr>
        <p:spPr>
          <a:xfrm>
            <a:off x="0" y="-64643"/>
            <a:ext cx="10250424" cy="745680"/>
          </a:xfrm>
        </p:spPr>
        <p:txBody>
          <a:bodyPr>
            <a:normAutofit/>
          </a:bodyPr>
          <a:lstStyle/>
          <a:p>
            <a:r>
              <a:rPr lang="en-US" sz="1867" b="1" u="sng" dirty="0"/>
              <a:t>Describe how Qwen 2.5-VL works.</a:t>
            </a:r>
          </a:p>
        </p:txBody>
      </p:sp>
      <p:sp>
        <p:nvSpPr>
          <p:cNvPr id="3" name="Content Placeholder 2">
            <a:extLst>
              <a:ext uri="{FF2B5EF4-FFF2-40B4-BE49-F238E27FC236}">
                <a16:creationId xmlns:a16="http://schemas.microsoft.com/office/drawing/2014/main" id="{107C21D4-872D-A224-A599-55604B495852}"/>
              </a:ext>
            </a:extLst>
          </p:cNvPr>
          <p:cNvSpPr>
            <a:spLocks noGrp="1"/>
          </p:cNvSpPr>
          <p:nvPr>
            <p:ph idx="1"/>
          </p:nvPr>
        </p:nvSpPr>
        <p:spPr>
          <a:xfrm>
            <a:off x="134112" y="582042"/>
            <a:ext cx="6519607" cy="455576"/>
          </a:xfrm>
        </p:spPr>
        <p:txBody>
          <a:bodyPr>
            <a:normAutofit fontScale="92500" lnSpcReduction="20000"/>
          </a:bodyPr>
          <a:lstStyle/>
          <a:p>
            <a:r>
              <a:rPr lang="en-US" sz="1600" dirty="0"/>
              <a:t>Pretraining stages (Image caption uses CLIP, rest uses standard next token prediction objective)</a:t>
            </a:r>
          </a:p>
          <a:p>
            <a:endParaRPr lang="en-US" sz="1600" dirty="0"/>
          </a:p>
        </p:txBody>
      </p:sp>
      <p:pic>
        <p:nvPicPr>
          <p:cNvPr id="5" name="Picture 4">
            <a:extLst>
              <a:ext uri="{FF2B5EF4-FFF2-40B4-BE49-F238E27FC236}">
                <a16:creationId xmlns:a16="http://schemas.microsoft.com/office/drawing/2014/main" id="{915C9B6A-296C-AD93-1E9D-44F41DE528A6}"/>
              </a:ext>
            </a:extLst>
          </p:cNvPr>
          <p:cNvPicPr>
            <a:picLocks noChangeAspect="1"/>
          </p:cNvPicPr>
          <p:nvPr/>
        </p:nvPicPr>
        <p:blipFill>
          <a:blip r:embed="rId2"/>
          <a:stretch>
            <a:fillRect/>
          </a:stretch>
        </p:blipFill>
        <p:spPr>
          <a:xfrm>
            <a:off x="6802877" y="72887"/>
            <a:ext cx="5320242" cy="3513539"/>
          </a:xfrm>
          <a:prstGeom prst="rect">
            <a:avLst/>
          </a:prstGeom>
          <a:ln>
            <a:solidFill>
              <a:schemeClr val="accent1"/>
            </a:solidFill>
          </a:ln>
        </p:spPr>
      </p:pic>
      <p:pic>
        <p:nvPicPr>
          <p:cNvPr id="7" name="Picture 6">
            <a:extLst>
              <a:ext uri="{FF2B5EF4-FFF2-40B4-BE49-F238E27FC236}">
                <a16:creationId xmlns:a16="http://schemas.microsoft.com/office/drawing/2014/main" id="{E884C82C-C08E-4F10-16C8-29165D4515CF}"/>
              </a:ext>
            </a:extLst>
          </p:cNvPr>
          <p:cNvPicPr>
            <a:picLocks noChangeAspect="1"/>
          </p:cNvPicPr>
          <p:nvPr/>
        </p:nvPicPr>
        <p:blipFill>
          <a:blip r:embed="rId3"/>
          <a:stretch>
            <a:fillRect/>
          </a:stretch>
        </p:blipFill>
        <p:spPr>
          <a:xfrm>
            <a:off x="376032" y="1004185"/>
            <a:ext cx="5454184" cy="1650941"/>
          </a:xfrm>
          <a:prstGeom prst="rect">
            <a:avLst/>
          </a:prstGeom>
        </p:spPr>
      </p:pic>
      <p:sp>
        <p:nvSpPr>
          <p:cNvPr id="8" name="Content Placeholder 2">
            <a:extLst>
              <a:ext uri="{FF2B5EF4-FFF2-40B4-BE49-F238E27FC236}">
                <a16:creationId xmlns:a16="http://schemas.microsoft.com/office/drawing/2014/main" id="{80B7CC32-CE44-E1B5-AA47-0E32522F98F1}"/>
              </a:ext>
            </a:extLst>
          </p:cNvPr>
          <p:cNvSpPr txBox="1">
            <a:spLocks/>
          </p:cNvSpPr>
          <p:nvPr/>
        </p:nvSpPr>
        <p:spPr>
          <a:xfrm>
            <a:off x="68881" y="2655125"/>
            <a:ext cx="6519607" cy="35135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err="1"/>
              <a:t>Posttraining</a:t>
            </a:r>
            <a:r>
              <a:rPr lang="en-US" sz="1500" dirty="0"/>
              <a:t> stages (in both stages, </a:t>
            </a:r>
            <a:r>
              <a:rPr lang="en-US" sz="1500" dirty="0" err="1"/>
              <a:t>ViT</a:t>
            </a:r>
            <a:r>
              <a:rPr lang="en-US" sz="1500" dirty="0"/>
              <a:t> is frozen)</a:t>
            </a:r>
          </a:p>
          <a:p>
            <a:pPr lvl="1"/>
            <a:r>
              <a:rPr lang="en-US" sz="1500" dirty="0"/>
              <a:t>SFT </a:t>
            </a:r>
          </a:p>
          <a:p>
            <a:pPr lvl="2"/>
            <a:r>
              <a:rPr lang="en-US" sz="1500" dirty="0"/>
              <a:t>Includes grounding data (pointing / </a:t>
            </a:r>
            <a:r>
              <a:rPr lang="en-US" sz="1500" dirty="0" err="1"/>
              <a:t>bbox</a:t>
            </a:r>
            <a:r>
              <a:rPr lang="en-US" sz="1500" dirty="0"/>
              <a:t> data), VQA, document understanding, coding, agent GUI tasks, </a:t>
            </a:r>
            <a:r>
              <a:rPr lang="en-US" sz="1500" dirty="0" err="1"/>
              <a:t>etc</a:t>
            </a:r>
            <a:endParaRPr lang="en-US" sz="1500" dirty="0"/>
          </a:p>
          <a:p>
            <a:pPr lvl="2"/>
            <a:r>
              <a:rPr lang="en-US" sz="1500" dirty="0"/>
              <a:t>Data format is more curated instruction-following, compared to pretraining</a:t>
            </a:r>
          </a:p>
          <a:p>
            <a:pPr lvl="2"/>
            <a:r>
              <a:rPr lang="en-US" sz="1500" dirty="0"/>
              <a:t>50% pure text, 50% multimodal</a:t>
            </a:r>
          </a:p>
          <a:p>
            <a:pPr lvl="1"/>
            <a:r>
              <a:rPr lang="en-US" sz="1500" dirty="0"/>
              <a:t>DPO</a:t>
            </a:r>
          </a:p>
          <a:p>
            <a:pPr lvl="2"/>
            <a:r>
              <a:rPr lang="en-US" sz="1500" dirty="0"/>
              <a:t>Focuses on image-text &amp; pure text data to align with human preferences </a:t>
            </a:r>
          </a:p>
          <a:p>
            <a:pPr lvl="2"/>
            <a:r>
              <a:rPr lang="en-US" sz="1500" dirty="0"/>
              <a:t>Rejection sampling is used to ensure quality of positive examples</a:t>
            </a:r>
          </a:p>
          <a:p>
            <a:pPr lvl="2"/>
            <a:endParaRPr lang="en-US" sz="1500" dirty="0"/>
          </a:p>
          <a:p>
            <a:endParaRPr lang="en-US" sz="1500" dirty="0"/>
          </a:p>
        </p:txBody>
      </p:sp>
    </p:spTree>
    <p:extLst>
      <p:ext uri="{BB962C8B-B14F-4D97-AF65-F5344CB8AC3E}">
        <p14:creationId xmlns:p14="http://schemas.microsoft.com/office/powerpoint/2010/main" val="3715441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AF9D-355A-3B21-FAEF-BD89C1814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9DDA55-C231-F096-2D35-52D19CC7939E}"/>
              </a:ext>
            </a:extLst>
          </p:cNvPr>
          <p:cNvSpPr>
            <a:spLocks noGrp="1"/>
          </p:cNvSpPr>
          <p:nvPr>
            <p:ph type="title"/>
          </p:nvPr>
        </p:nvSpPr>
        <p:spPr>
          <a:xfrm>
            <a:off x="0" y="-64643"/>
            <a:ext cx="10250424" cy="745680"/>
          </a:xfrm>
        </p:spPr>
        <p:txBody>
          <a:bodyPr>
            <a:normAutofit/>
          </a:bodyPr>
          <a:lstStyle/>
          <a:p>
            <a:r>
              <a:rPr lang="en-US" sz="1867" u="sng" dirty="0"/>
              <a:t>What are VLAs?</a:t>
            </a:r>
          </a:p>
        </p:txBody>
      </p:sp>
      <p:sp>
        <p:nvSpPr>
          <p:cNvPr id="3" name="Content Placeholder 2">
            <a:extLst>
              <a:ext uri="{FF2B5EF4-FFF2-40B4-BE49-F238E27FC236}">
                <a16:creationId xmlns:a16="http://schemas.microsoft.com/office/drawing/2014/main" id="{4ADA2A1E-A630-EA02-D3EB-3AABDAFB16BD}"/>
              </a:ext>
            </a:extLst>
          </p:cNvPr>
          <p:cNvSpPr>
            <a:spLocks noGrp="1"/>
          </p:cNvSpPr>
          <p:nvPr>
            <p:ph idx="1"/>
          </p:nvPr>
        </p:nvSpPr>
        <p:spPr>
          <a:xfrm>
            <a:off x="134112" y="582041"/>
            <a:ext cx="11939355" cy="4351339"/>
          </a:xfrm>
        </p:spPr>
        <p:txBody>
          <a:bodyPr>
            <a:normAutofit/>
          </a:bodyPr>
          <a:lstStyle/>
          <a:p>
            <a:r>
              <a:rPr lang="en-US" sz="1600" dirty="0"/>
              <a:t>Vision Language Action (VLA) models are VLMs that can also directly autoregressively generate robot actions</a:t>
            </a:r>
          </a:p>
          <a:p>
            <a:r>
              <a:rPr lang="en-US" sz="1600" dirty="0"/>
              <a:t>End-to-end framework, that doesn’t separate perception, understanding, planning, and execution</a:t>
            </a:r>
          </a:p>
          <a:p>
            <a:endParaRPr lang="en-US" sz="1600" dirty="0"/>
          </a:p>
          <a:p>
            <a:endParaRPr lang="en-US" sz="1600" dirty="0"/>
          </a:p>
        </p:txBody>
      </p:sp>
      <p:pic>
        <p:nvPicPr>
          <p:cNvPr id="5" name="Picture 4">
            <a:extLst>
              <a:ext uri="{FF2B5EF4-FFF2-40B4-BE49-F238E27FC236}">
                <a16:creationId xmlns:a16="http://schemas.microsoft.com/office/drawing/2014/main" id="{DB8CECBC-4114-B4D9-07F6-9522C473DC49}"/>
              </a:ext>
            </a:extLst>
          </p:cNvPr>
          <p:cNvPicPr>
            <a:picLocks noChangeAspect="1"/>
          </p:cNvPicPr>
          <p:nvPr/>
        </p:nvPicPr>
        <p:blipFill>
          <a:blip r:embed="rId2"/>
          <a:stretch>
            <a:fillRect/>
          </a:stretch>
        </p:blipFill>
        <p:spPr>
          <a:xfrm>
            <a:off x="142044" y="2551438"/>
            <a:ext cx="7700694" cy="3868829"/>
          </a:xfrm>
          <a:prstGeom prst="rect">
            <a:avLst/>
          </a:prstGeom>
          <a:ln w="28575">
            <a:solidFill>
              <a:schemeClr val="tx1"/>
            </a:solidFill>
          </a:ln>
        </p:spPr>
      </p:pic>
    </p:spTree>
    <p:extLst>
      <p:ext uri="{BB962C8B-B14F-4D97-AF65-F5344CB8AC3E}">
        <p14:creationId xmlns:p14="http://schemas.microsoft.com/office/powerpoint/2010/main" val="212595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5C4FF-26C0-6E06-5C9B-707E711E5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B1E7D-8E29-A696-85F2-825F7A4D794E}"/>
              </a:ext>
            </a:extLst>
          </p:cNvPr>
          <p:cNvSpPr>
            <a:spLocks noGrp="1"/>
          </p:cNvSpPr>
          <p:nvPr>
            <p:ph type="title"/>
          </p:nvPr>
        </p:nvSpPr>
        <p:spPr>
          <a:xfrm>
            <a:off x="0" y="-64643"/>
            <a:ext cx="10250424" cy="745680"/>
          </a:xfrm>
        </p:spPr>
        <p:txBody>
          <a:bodyPr>
            <a:normAutofit/>
          </a:bodyPr>
          <a:lstStyle/>
          <a:p>
            <a:r>
              <a:rPr lang="en-US" sz="1867" u="sng" dirty="0"/>
              <a:t>Question Goes Here</a:t>
            </a:r>
          </a:p>
        </p:txBody>
      </p:sp>
      <p:sp>
        <p:nvSpPr>
          <p:cNvPr id="3" name="Content Placeholder 2">
            <a:extLst>
              <a:ext uri="{FF2B5EF4-FFF2-40B4-BE49-F238E27FC236}">
                <a16:creationId xmlns:a16="http://schemas.microsoft.com/office/drawing/2014/main" id="{9DB1A1E0-E8CE-3197-D36A-3C6E82132CA5}"/>
              </a:ext>
            </a:extLst>
          </p:cNvPr>
          <p:cNvSpPr>
            <a:spLocks noGrp="1"/>
          </p:cNvSpPr>
          <p:nvPr>
            <p:ph idx="1"/>
          </p:nvPr>
        </p:nvSpPr>
        <p:spPr>
          <a:xfrm>
            <a:off x="134112" y="582041"/>
            <a:ext cx="11939355" cy="4351339"/>
          </a:xfrm>
        </p:spPr>
        <p:txBody>
          <a:bodyPr>
            <a:normAutofit/>
          </a:bodyPr>
          <a:lstStyle/>
          <a:p>
            <a:r>
              <a:rPr lang="en-US" sz="1600" dirty="0"/>
              <a:t>Answer goes here</a:t>
            </a:r>
          </a:p>
          <a:p>
            <a:endParaRPr lang="en-US" sz="1600" dirty="0"/>
          </a:p>
          <a:p>
            <a:endParaRPr lang="en-US" sz="1600" dirty="0"/>
          </a:p>
        </p:txBody>
      </p:sp>
      <p:pic>
        <p:nvPicPr>
          <p:cNvPr id="5" name="Picture 4">
            <a:extLst>
              <a:ext uri="{FF2B5EF4-FFF2-40B4-BE49-F238E27FC236}">
                <a16:creationId xmlns:a16="http://schemas.microsoft.com/office/drawing/2014/main" id="{527937D6-B871-376B-75E1-1EFC36082DBF}"/>
              </a:ext>
            </a:extLst>
          </p:cNvPr>
          <p:cNvPicPr>
            <a:picLocks noChangeAspect="1"/>
          </p:cNvPicPr>
          <p:nvPr/>
        </p:nvPicPr>
        <p:blipFill>
          <a:blip r:embed="rId2"/>
          <a:stretch>
            <a:fillRect/>
          </a:stretch>
        </p:blipFill>
        <p:spPr>
          <a:xfrm>
            <a:off x="923203" y="1327720"/>
            <a:ext cx="8494470" cy="5373573"/>
          </a:xfrm>
          <a:prstGeom prst="rect">
            <a:avLst/>
          </a:prstGeom>
        </p:spPr>
      </p:pic>
    </p:spTree>
    <p:extLst>
      <p:ext uri="{BB962C8B-B14F-4D97-AF65-F5344CB8AC3E}">
        <p14:creationId xmlns:p14="http://schemas.microsoft.com/office/powerpoint/2010/main" val="2031359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89EBD-9046-C308-68C2-88542B39CE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9C255-229A-AB04-1B63-317DF3412190}"/>
              </a:ext>
            </a:extLst>
          </p:cNvPr>
          <p:cNvSpPr>
            <a:spLocks noGrp="1"/>
          </p:cNvSpPr>
          <p:nvPr>
            <p:ph type="title"/>
          </p:nvPr>
        </p:nvSpPr>
        <p:spPr>
          <a:xfrm>
            <a:off x="0" y="-64643"/>
            <a:ext cx="10250424" cy="745680"/>
          </a:xfrm>
        </p:spPr>
        <p:txBody>
          <a:bodyPr>
            <a:normAutofit/>
          </a:bodyPr>
          <a:lstStyle/>
          <a:p>
            <a:r>
              <a:rPr lang="en-US" sz="1867" u="sng" dirty="0"/>
              <a:t>What is teacher forcing, and what are its implications? What are some ways to address?</a:t>
            </a:r>
          </a:p>
        </p:txBody>
      </p:sp>
      <p:sp>
        <p:nvSpPr>
          <p:cNvPr id="3" name="Content Placeholder 2">
            <a:extLst>
              <a:ext uri="{FF2B5EF4-FFF2-40B4-BE49-F238E27FC236}">
                <a16:creationId xmlns:a16="http://schemas.microsoft.com/office/drawing/2014/main" id="{32C766DE-8B38-BFEE-D0F8-C0A79BF8FA44}"/>
              </a:ext>
            </a:extLst>
          </p:cNvPr>
          <p:cNvSpPr>
            <a:spLocks noGrp="1"/>
          </p:cNvSpPr>
          <p:nvPr>
            <p:ph idx="1"/>
          </p:nvPr>
        </p:nvSpPr>
        <p:spPr>
          <a:xfrm>
            <a:off x="134112" y="582041"/>
            <a:ext cx="11939355" cy="4351339"/>
          </a:xfrm>
        </p:spPr>
        <p:txBody>
          <a:bodyPr>
            <a:normAutofit fontScale="92500" lnSpcReduction="10000"/>
          </a:bodyPr>
          <a:lstStyle/>
          <a:p>
            <a:r>
              <a:rPr lang="en-US" sz="1600" dirty="0"/>
              <a:t>When training LLMs, teacher forcing is the practice of giving the model GT tokens from the previous timestep as input, rather than using its own predictions.</a:t>
            </a:r>
          </a:p>
          <a:p>
            <a:r>
              <a:rPr lang="en-US" sz="1600" dirty="0"/>
              <a:t>Pros</a:t>
            </a:r>
          </a:p>
          <a:p>
            <a:pPr lvl="1"/>
            <a:r>
              <a:rPr lang="en-US" sz="1600" dirty="0"/>
              <a:t>Makes training more stable, guarantees “correctness” in input during training</a:t>
            </a:r>
          </a:p>
          <a:p>
            <a:pPr lvl="1"/>
            <a:r>
              <a:rPr lang="en-US" sz="1600" dirty="0"/>
              <a:t>Errors don’t compound</a:t>
            </a:r>
          </a:p>
          <a:p>
            <a:pPr lvl="1"/>
            <a:r>
              <a:rPr lang="en-US" sz="1600" dirty="0"/>
              <a:t>Simpler to implement, &amp; enables parallel compute</a:t>
            </a:r>
          </a:p>
          <a:p>
            <a:r>
              <a:rPr lang="en-US" sz="1600" dirty="0"/>
              <a:t>Cons</a:t>
            </a:r>
          </a:p>
          <a:p>
            <a:pPr lvl="1"/>
            <a:r>
              <a:rPr lang="en-US" sz="1600" dirty="0"/>
              <a:t>At inference we do autoregressive generation, not teacher forcing; can lead to a train-test mismatch</a:t>
            </a:r>
          </a:p>
          <a:p>
            <a:pPr lvl="1"/>
            <a:r>
              <a:rPr lang="en-US" sz="1600" dirty="0"/>
              <a:t>As a result, can at test time go "off-manifold" if a bad token is sampled, and degenerate into bad trajectories</a:t>
            </a:r>
          </a:p>
          <a:p>
            <a:r>
              <a:rPr lang="en-US" sz="1600" dirty="0"/>
              <a:t>Mitigations</a:t>
            </a:r>
          </a:p>
          <a:p>
            <a:pPr lvl="1"/>
            <a:r>
              <a:rPr lang="en-US" sz="1600" b="1" dirty="0"/>
              <a:t>Data augmentation/noising</a:t>
            </a:r>
          </a:p>
          <a:p>
            <a:pPr lvl="1"/>
            <a:r>
              <a:rPr lang="en-US" sz="1600" b="1" dirty="0"/>
              <a:t>Scheduled sampling</a:t>
            </a:r>
            <a:r>
              <a:rPr lang="en-US" sz="1600" dirty="0"/>
              <a:t>: curriculum learning technique where with some increasing probability, sample predicted tokens instead of GT</a:t>
            </a:r>
          </a:p>
          <a:p>
            <a:pPr lvl="1"/>
            <a:r>
              <a:rPr lang="en-US" sz="1600" b="1" dirty="0"/>
              <a:t>Reinforcement Learning</a:t>
            </a:r>
          </a:p>
          <a:p>
            <a:pPr lvl="2"/>
            <a:r>
              <a:rPr lang="en-US" sz="1600" dirty="0"/>
              <a:t>In RL, model generates full sequences and that is evaluated wholistically on a distribution level – not on a per-token basis</a:t>
            </a:r>
          </a:p>
          <a:p>
            <a:pPr lvl="2"/>
            <a:r>
              <a:rPr lang="en-US" sz="1600" dirty="0"/>
              <a:t>Better long-term credit rewarding: token level supervision can’t teach the model the concept that early mistakes lead to bad outcomes, while RL can</a:t>
            </a:r>
          </a:p>
          <a:p>
            <a:pPr lvl="2"/>
            <a:endParaRPr lang="en-US" sz="1600" dirty="0"/>
          </a:p>
          <a:p>
            <a:pPr lvl="1"/>
            <a:endParaRPr lang="en-US" sz="1600" dirty="0"/>
          </a:p>
          <a:p>
            <a:endParaRPr lang="en-US" sz="1600" dirty="0"/>
          </a:p>
          <a:p>
            <a:endParaRPr lang="en-US" sz="1600" dirty="0"/>
          </a:p>
        </p:txBody>
      </p:sp>
    </p:spTree>
    <p:extLst>
      <p:ext uri="{BB962C8B-B14F-4D97-AF65-F5344CB8AC3E}">
        <p14:creationId xmlns:p14="http://schemas.microsoft.com/office/powerpoint/2010/main" val="3680497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233E-3920-C79E-F50E-CC04192D6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505814-B542-0CE6-A1E3-D7E45F7802DF}"/>
              </a:ext>
            </a:extLst>
          </p:cNvPr>
          <p:cNvSpPr>
            <a:spLocks noGrp="1"/>
          </p:cNvSpPr>
          <p:nvPr>
            <p:ph type="title"/>
          </p:nvPr>
        </p:nvSpPr>
        <p:spPr>
          <a:xfrm>
            <a:off x="0" y="-64643"/>
            <a:ext cx="10250424" cy="745680"/>
          </a:xfrm>
        </p:spPr>
        <p:txBody>
          <a:bodyPr>
            <a:normAutofit/>
          </a:bodyPr>
          <a:lstStyle/>
          <a:p>
            <a:r>
              <a:rPr lang="en-US" sz="1867" u="sng" dirty="0"/>
              <a:t>How is V-JEPA 2 trained?</a:t>
            </a:r>
          </a:p>
        </p:txBody>
      </p:sp>
      <p:sp>
        <p:nvSpPr>
          <p:cNvPr id="3" name="Content Placeholder 2">
            <a:extLst>
              <a:ext uri="{FF2B5EF4-FFF2-40B4-BE49-F238E27FC236}">
                <a16:creationId xmlns:a16="http://schemas.microsoft.com/office/drawing/2014/main" id="{929DBD3A-63A0-94E3-3332-31F3F56C91A4}"/>
              </a:ext>
            </a:extLst>
          </p:cNvPr>
          <p:cNvSpPr>
            <a:spLocks noGrp="1"/>
          </p:cNvSpPr>
          <p:nvPr>
            <p:ph idx="1"/>
          </p:nvPr>
        </p:nvSpPr>
        <p:spPr>
          <a:xfrm>
            <a:off x="134112" y="582041"/>
            <a:ext cx="11939355" cy="4351339"/>
          </a:xfrm>
        </p:spPr>
        <p:txBody>
          <a:bodyPr>
            <a:normAutofit/>
          </a:bodyPr>
          <a:lstStyle/>
          <a:p>
            <a:r>
              <a:rPr lang="en-US" sz="1200" dirty="0"/>
              <a:t>V-JEPA2 (Joint Embedding Predictive Architecture) is a video self-supervised model trained on internet-scale video data</a:t>
            </a:r>
          </a:p>
          <a:p>
            <a:r>
              <a:rPr lang="en-US" sz="1200" dirty="0"/>
              <a:t>Encoder extracts embeddings from input video clip patches; these are mased out, and a predictor predicts embeddings for the masked patches</a:t>
            </a:r>
          </a:p>
          <a:p>
            <a:pPr lvl="1"/>
            <a:r>
              <a:rPr lang="en-US" sz="1200" dirty="0"/>
              <a:t>Encoder and predictor are separate </a:t>
            </a:r>
            <a:r>
              <a:rPr lang="en-US" sz="1200" dirty="0" err="1"/>
              <a:t>ViTs</a:t>
            </a:r>
            <a:endParaRPr lang="en-US" sz="1200" dirty="0"/>
          </a:p>
          <a:p>
            <a:pPr lvl="1"/>
            <a:r>
              <a:rPr lang="en-US" sz="1200" dirty="0"/>
              <a:t>Predictor is supervised by an EMA encoder teacher</a:t>
            </a:r>
          </a:p>
          <a:p>
            <a:r>
              <a:rPr lang="en-US" sz="1200" dirty="0"/>
              <a:t>Frozen V-JEPA2 encoder also used to provide video embeddings, alongside a projection/connector layer, to tokenize and use as input to a VLM for VQA.</a:t>
            </a:r>
          </a:p>
          <a:p>
            <a:r>
              <a:rPr lang="en-US" sz="1200" dirty="0"/>
              <a:t>This student/teacher EMA + stop-grad setup is also used in other self-supervised methods (DINO, BYOL) to provide a moving target, and prevent collapse(like predicting the same embedding, causing a trivial loss of 0</a:t>
            </a:r>
          </a:p>
          <a:p>
            <a:endParaRPr lang="en-US" sz="1200" dirty="0"/>
          </a:p>
          <a:p>
            <a:endParaRPr lang="en-US" sz="1200" dirty="0"/>
          </a:p>
        </p:txBody>
      </p:sp>
      <p:pic>
        <p:nvPicPr>
          <p:cNvPr id="5" name="Picture 4">
            <a:extLst>
              <a:ext uri="{FF2B5EF4-FFF2-40B4-BE49-F238E27FC236}">
                <a16:creationId xmlns:a16="http://schemas.microsoft.com/office/drawing/2014/main" id="{D7E91C62-414A-232E-6B38-561DF1428CBD}"/>
              </a:ext>
            </a:extLst>
          </p:cNvPr>
          <p:cNvPicPr>
            <a:picLocks noChangeAspect="1"/>
          </p:cNvPicPr>
          <p:nvPr/>
        </p:nvPicPr>
        <p:blipFill>
          <a:blip r:embed="rId2"/>
          <a:stretch>
            <a:fillRect/>
          </a:stretch>
        </p:blipFill>
        <p:spPr>
          <a:xfrm>
            <a:off x="8633638" y="2558562"/>
            <a:ext cx="3233571" cy="3999040"/>
          </a:xfrm>
          <a:prstGeom prst="rect">
            <a:avLst/>
          </a:prstGeom>
        </p:spPr>
      </p:pic>
    </p:spTree>
    <p:extLst>
      <p:ext uri="{BB962C8B-B14F-4D97-AF65-F5344CB8AC3E}">
        <p14:creationId xmlns:p14="http://schemas.microsoft.com/office/powerpoint/2010/main" val="99404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57A95-9014-29CA-96DF-8EB2376FA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D6C9F-0A80-8BBC-C1FE-5AFEF9807C0A}"/>
              </a:ext>
            </a:extLst>
          </p:cNvPr>
          <p:cNvSpPr>
            <a:spLocks noGrp="1"/>
          </p:cNvSpPr>
          <p:nvPr>
            <p:ph type="title"/>
          </p:nvPr>
        </p:nvSpPr>
        <p:spPr>
          <a:xfrm>
            <a:off x="0" y="-64643"/>
            <a:ext cx="10250424" cy="745680"/>
          </a:xfrm>
        </p:spPr>
        <p:txBody>
          <a:bodyPr>
            <a:normAutofit/>
          </a:bodyPr>
          <a:lstStyle/>
          <a:p>
            <a:r>
              <a:rPr lang="en-US" sz="1867" u="sng" dirty="0"/>
              <a:t>What are the contributions from </a:t>
            </a:r>
            <a:r>
              <a:rPr lang="en-US" sz="1867" u="sng" dirty="0" err="1"/>
              <a:t>Molmo</a:t>
            </a:r>
            <a:r>
              <a:rPr lang="en-US" sz="1867" u="sng" dirty="0"/>
              <a:t>?</a:t>
            </a:r>
          </a:p>
        </p:txBody>
      </p:sp>
      <p:sp>
        <p:nvSpPr>
          <p:cNvPr id="3" name="Content Placeholder 2">
            <a:extLst>
              <a:ext uri="{FF2B5EF4-FFF2-40B4-BE49-F238E27FC236}">
                <a16:creationId xmlns:a16="http://schemas.microsoft.com/office/drawing/2014/main" id="{D2B753B5-01A4-0D2E-3F6A-CC6FF78BB7E1}"/>
              </a:ext>
            </a:extLst>
          </p:cNvPr>
          <p:cNvSpPr>
            <a:spLocks noGrp="1"/>
          </p:cNvSpPr>
          <p:nvPr>
            <p:ph idx="1"/>
          </p:nvPr>
        </p:nvSpPr>
        <p:spPr>
          <a:xfrm>
            <a:off x="0" y="582041"/>
            <a:ext cx="5704712" cy="4351339"/>
          </a:xfrm>
        </p:spPr>
        <p:txBody>
          <a:bodyPr>
            <a:normAutofit/>
          </a:bodyPr>
          <a:lstStyle/>
          <a:p>
            <a:r>
              <a:rPr lang="en-US" sz="1300" dirty="0" err="1"/>
              <a:t>Molmo</a:t>
            </a:r>
            <a:r>
              <a:rPr lang="en-US" sz="1300" dirty="0"/>
              <a:t> is a fully open-source VLM (no distilling or use of propriety VLMs) based on the </a:t>
            </a:r>
            <a:r>
              <a:rPr lang="en-US" sz="1300" dirty="0" err="1"/>
              <a:t>LLaVA</a:t>
            </a:r>
            <a:r>
              <a:rPr lang="en-US" sz="1300" dirty="0"/>
              <a:t> design.</a:t>
            </a:r>
          </a:p>
          <a:p>
            <a:r>
              <a:rPr lang="en-US" sz="1300" dirty="0"/>
              <a:t>Components:</a:t>
            </a:r>
          </a:p>
          <a:p>
            <a:pPr lvl="1"/>
            <a:r>
              <a:rPr lang="en-US" sz="1300" dirty="0"/>
              <a:t>A preprocessor converts the image into multiscale, multi-crop images</a:t>
            </a:r>
          </a:p>
          <a:p>
            <a:pPr lvl="1"/>
            <a:r>
              <a:rPr lang="en-US" sz="1300" dirty="0"/>
              <a:t>A </a:t>
            </a:r>
            <a:r>
              <a:rPr lang="en-US" sz="1300" dirty="0" err="1"/>
              <a:t>ViT</a:t>
            </a:r>
            <a:r>
              <a:rPr lang="en-US" sz="1300" dirty="0"/>
              <a:t> encoder computes per-crop features (independently)</a:t>
            </a:r>
          </a:p>
          <a:p>
            <a:pPr lvl="1"/>
            <a:r>
              <a:rPr lang="en-US" sz="1300" dirty="0"/>
              <a:t>Patch features are generated by pooling features and a connector MLP maps to the LLM’s embedding space</a:t>
            </a:r>
          </a:p>
          <a:p>
            <a:r>
              <a:rPr lang="en-US" sz="1300" dirty="0"/>
              <a:t>Some tricks/notes:</a:t>
            </a:r>
          </a:p>
          <a:p>
            <a:pPr lvl="1"/>
            <a:r>
              <a:rPr lang="en-US" sz="1300" dirty="0"/>
              <a:t>There is overlap in the cropping to allow for more context</a:t>
            </a:r>
          </a:p>
          <a:p>
            <a:pPr lvl="1"/>
            <a:r>
              <a:rPr lang="en-US" sz="1300" dirty="0"/>
              <a:t>Token dropout in the GT answer/target text, to incentivize looking at and attending to the image more</a:t>
            </a:r>
          </a:p>
          <a:p>
            <a:pPr lvl="1"/>
            <a:r>
              <a:rPr lang="en-US" sz="1300" dirty="0"/>
              <a:t>For caption generation, 90% of the time, the prompt includes a length hint to guide the model’s output length (improves pre-training quality)</a:t>
            </a:r>
          </a:p>
          <a:p>
            <a:pPr lvl="1"/>
            <a:r>
              <a:rPr lang="en-US" sz="1300" dirty="0"/>
              <a:t>Trained on in-house </a:t>
            </a:r>
            <a:r>
              <a:rPr lang="en-US" sz="1300" dirty="0" err="1"/>
              <a:t>PixMo</a:t>
            </a:r>
            <a:r>
              <a:rPr lang="en-US" sz="1300" dirty="0"/>
              <a:t> dataset and internet datasets. Some internet-gathered dataset have different styles; a style-prompt is used for certain datasets since their answers can have different quirks.</a:t>
            </a:r>
          </a:p>
          <a:p>
            <a:pPr lvl="1"/>
            <a:endParaRPr lang="en-US" sz="1300" dirty="0"/>
          </a:p>
          <a:p>
            <a:endParaRPr lang="en-US" sz="1300" dirty="0"/>
          </a:p>
          <a:p>
            <a:endParaRPr lang="en-US" sz="1300" dirty="0"/>
          </a:p>
        </p:txBody>
      </p:sp>
      <p:pic>
        <p:nvPicPr>
          <p:cNvPr id="5" name="Picture 4">
            <a:extLst>
              <a:ext uri="{FF2B5EF4-FFF2-40B4-BE49-F238E27FC236}">
                <a16:creationId xmlns:a16="http://schemas.microsoft.com/office/drawing/2014/main" id="{E5418774-B38D-9039-1C53-952A4F4EC6E8}"/>
              </a:ext>
            </a:extLst>
          </p:cNvPr>
          <p:cNvPicPr>
            <a:picLocks noChangeAspect="1"/>
          </p:cNvPicPr>
          <p:nvPr/>
        </p:nvPicPr>
        <p:blipFill>
          <a:blip r:embed="rId2"/>
          <a:stretch>
            <a:fillRect/>
          </a:stretch>
        </p:blipFill>
        <p:spPr>
          <a:xfrm>
            <a:off x="5838825" y="3430640"/>
            <a:ext cx="6219062" cy="3333092"/>
          </a:xfrm>
          <a:prstGeom prst="rect">
            <a:avLst/>
          </a:prstGeom>
          <a:ln>
            <a:solidFill>
              <a:schemeClr val="tx1"/>
            </a:solidFill>
          </a:ln>
        </p:spPr>
      </p:pic>
      <p:pic>
        <p:nvPicPr>
          <p:cNvPr id="7" name="Picture 6">
            <a:extLst>
              <a:ext uri="{FF2B5EF4-FFF2-40B4-BE49-F238E27FC236}">
                <a16:creationId xmlns:a16="http://schemas.microsoft.com/office/drawing/2014/main" id="{379DC1EB-6175-D9FB-AD4C-4CA45D920CE3}"/>
              </a:ext>
            </a:extLst>
          </p:cNvPr>
          <p:cNvPicPr>
            <a:picLocks noChangeAspect="1"/>
          </p:cNvPicPr>
          <p:nvPr/>
        </p:nvPicPr>
        <p:blipFill>
          <a:blip r:embed="rId3"/>
          <a:stretch>
            <a:fillRect/>
          </a:stretch>
        </p:blipFill>
        <p:spPr>
          <a:xfrm>
            <a:off x="8647535" y="94268"/>
            <a:ext cx="3410352" cy="3240964"/>
          </a:xfrm>
          <a:prstGeom prst="rect">
            <a:avLst/>
          </a:prstGeom>
          <a:ln>
            <a:solidFill>
              <a:schemeClr val="tx1"/>
            </a:solidFill>
          </a:ln>
        </p:spPr>
      </p:pic>
    </p:spTree>
    <p:extLst>
      <p:ext uri="{BB962C8B-B14F-4D97-AF65-F5344CB8AC3E}">
        <p14:creationId xmlns:p14="http://schemas.microsoft.com/office/powerpoint/2010/main" val="1328449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40967-85CA-A8D7-3591-05A05A071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298E8-8553-A9BE-6CCF-ABBE8D2941D7}"/>
              </a:ext>
            </a:extLst>
          </p:cNvPr>
          <p:cNvSpPr>
            <a:spLocks noGrp="1"/>
          </p:cNvSpPr>
          <p:nvPr>
            <p:ph type="title"/>
          </p:nvPr>
        </p:nvSpPr>
        <p:spPr>
          <a:xfrm>
            <a:off x="0" y="-64643"/>
            <a:ext cx="10250424" cy="745680"/>
          </a:xfrm>
        </p:spPr>
        <p:txBody>
          <a:bodyPr>
            <a:normAutofit/>
          </a:bodyPr>
          <a:lstStyle/>
          <a:p>
            <a:r>
              <a:rPr lang="en-US" sz="1867" u="sng" dirty="0"/>
              <a:t>Question Goes Here</a:t>
            </a:r>
          </a:p>
        </p:txBody>
      </p:sp>
      <p:sp>
        <p:nvSpPr>
          <p:cNvPr id="3" name="Content Placeholder 2">
            <a:extLst>
              <a:ext uri="{FF2B5EF4-FFF2-40B4-BE49-F238E27FC236}">
                <a16:creationId xmlns:a16="http://schemas.microsoft.com/office/drawing/2014/main" id="{66E3FEE9-1BE7-717C-E9AA-A15BBC32400F}"/>
              </a:ext>
            </a:extLst>
          </p:cNvPr>
          <p:cNvSpPr>
            <a:spLocks noGrp="1"/>
          </p:cNvSpPr>
          <p:nvPr>
            <p:ph idx="1"/>
          </p:nvPr>
        </p:nvSpPr>
        <p:spPr>
          <a:xfrm>
            <a:off x="134112" y="582041"/>
            <a:ext cx="11939355" cy="4351339"/>
          </a:xfrm>
        </p:spPr>
        <p:txBody>
          <a:bodyPr>
            <a:normAutofit/>
          </a:bodyPr>
          <a:lstStyle/>
          <a:p>
            <a:r>
              <a:rPr lang="en-US" sz="1600" dirty="0"/>
              <a:t>Answer goes here</a:t>
            </a:r>
          </a:p>
          <a:p>
            <a:endParaRPr lang="en-US" sz="1600" dirty="0"/>
          </a:p>
          <a:p>
            <a:endParaRPr lang="en-US" sz="1600" dirty="0"/>
          </a:p>
        </p:txBody>
      </p:sp>
    </p:spTree>
    <p:extLst>
      <p:ext uri="{BB962C8B-B14F-4D97-AF65-F5344CB8AC3E}">
        <p14:creationId xmlns:p14="http://schemas.microsoft.com/office/powerpoint/2010/main" val="1326941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675DF87F-B351-8BDD-7EF7-CA6294889BF8}"/>
            </a:ext>
          </a:extLst>
        </p:cNvPr>
        <p:cNvGrpSpPr/>
        <p:nvPr/>
      </p:nvGrpSpPr>
      <p:grpSpPr>
        <a:xfrm>
          <a:off x="0" y="0"/>
          <a:ext cx="0" cy="0"/>
          <a:chOff x="0" y="0"/>
          <a:chExt cx="0" cy="0"/>
        </a:xfrm>
      </p:grpSpPr>
      <p:sp>
        <p:nvSpPr>
          <p:cNvPr id="759" name="Google Shape;759;p79">
            <a:extLst>
              <a:ext uri="{FF2B5EF4-FFF2-40B4-BE49-F238E27FC236}">
                <a16:creationId xmlns:a16="http://schemas.microsoft.com/office/drawing/2014/main" id="{62A5A33A-B9DD-96A0-2F58-728FFBF11DD3}"/>
              </a:ext>
            </a:extLst>
          </p:cNvPr>
          <p:cNvSpPr txBox="1"/>
          <p:nvPr/>
        </p:nvSpPr>
        <p:spPr>
          <a:xfrm>
            <a:off x="-75484" y="-153729"/>
            <a:ext cx="11997200" cy="615513"/>
          </a:xfrm>
          <a:prstGeom prst="rect">
            <a:avLst/>
          </a:prstGeom>
          <a:noFill/>
          <a:ln>
            <a:noFill/>
          </a:ln>
        </p:spPr>
        <p:txBody>
          <a:bodyPr spcFirstLastPara="1" wrap="square" lIns="121900" tIns="121900" rIns="121900" bIns="121900" anchor="t" anchorCtr="0">
            <a:spAutoFit/>
          </a:bodyPr>
          <a:lstStyle/>
          <a:p>
            <a:r>
              <a:rPr lang="en" sz="2400" b="1" u="sng" dirty="0"/>
              <a:t>How does backpropogation through time (BPTT) work?</a:t>
            </a:r>
            <a:endParaRPr sz="2400" b="1" u="sng" dirty="0"/>
          </a:p>
        </p:txBody>
      </p:sp>
      <p:sp>
        <p:nvSpPr>
          <p:cNvPr id="761" name="Google Shape;761;p79">
            <a:extLst>
              <a:ext uri="{FF2B5EF4-FFF2-40B4-BE49-F238E27FC236}">
                <a16:creationId xmlns:a16="http://schemas.microsoft.com/office/drawing/2014/main" id="{785FFFDD-54A9-9827-2D95-7B39655AA3ED}"/>
              </a:ext>
            </a:extLst>
          </p:cNvPr>
          <p:cNvSpPr txBox="1">
            <a:spLocks noGrp="1"/>
          </p:cNvSpPr>
          <p:nvPr>
            <p:ph type="sldNum" idx="12"/>
          </p:nvPr>
        </p:nvSpPr>
        <p:spPr>
          <a:xfrm>
            <a:off x="11296611" y="6217623"/>
            <a:ext cx="731600" cy="524800"/>
          </a:xfrm>
        </p:spPr>
        <p:txBody>
          <a:bodyPr spcFirstLastPara="1" vert="horz" wrap="square" lIns="121900" tIns="121900" rIns="121900" bIns="121900" rtlCol="0" anchor="ctr" anchorCtr="0">
            <a:normAutofit/>
          </a:bodyPr>
          <a:lstStyle/>
          <a:p>
            <a:pPr lvl="0"/>
            <a:fld id="{00000000-1234-1234-1234-123412341234}" type="slidenum">
              <a:rPr lang="en"/>
              <a:pPr lvl="0"/>
              <a:t>4</a:t>
            </a:fld>
            <a:endParaRPr lang="en"/>
          </a:p>
        </p:txBody>
      </p:sp>
      <p:grpSp>
        <p:nvGrpSpPr>
          <p:cNvPr id="2" name="Group 1">
            <a:extLst>
              <a:ext uri="{FF2B5EF4-FFF2-40B4-BE49-F238E27FC236}">
                <a16:creationId xmlns:a16="http://schemas.microsoft.com/office/drawing/2014/main" id="{A906E49D-3401-A6F1-520C-7C1D3994D4A2}"/>
              </a:ext>
            </a:extLst>
          </p:cNvPr>
          <p:cNvGrpSpPr/>
          <p:nvPr/>
        </p:nvGrpSpPr>
        <p:grpSpPr>
          <a:xfrm>
            <a:off x="1" y="113071"/>
            <a:ext cx="12133735" cy="5586127"/>
            <a:chOff x="0" y="84803"/>
            <a:chExt cx="9100301" cy="4189595"/>
          </a:xfrm>
        </p:grpSpPr>
        <p:sp>
          <p:nvSpPr>
            <p:cNvPr id="6" name="Text Placeholder 4">
              <a:extLst>
                <a:ext uri="{FF2B5EF4-FFF2-40B4-BE49-F238E27FC236}">
                  <a16:creationId xmlns:a16="http://schemas.microsoft.com/office/drawing/2014/main" id="{98BDD9AE-875B-C979-D58F-D66988669292}"/>
                </a:ext>
              </a:extLst>
            </p:cNvPr>
            <p:cNvSpPr txBox="1">
              <a:spLocks/>
            </p:cNvSpPr>
            <p:nvPr/>
          </p:nvSpPr>
          <p:spPr>
            <a:xfrm>
              <a:off x="0" y="284903"/>
              <a:ext cx="4966335" cy="341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333" dirty="0">
                  <a:solidFill>
                    <a:schemeClr val="tx1"/>
                  </a:solidFill>
                </a:rPr>
                <a:t>Enables learning of temporal dependencies by computing gradients across all timesteps of an RNN forward pass</a:t>
              </a:r>
            </a:p>
            <a:p>
              <a:pPr lvl="1"/>
              <a:r>
                <a:rPr lang="en-US" sz="1333" dirty="0">
                  <a:solidFill>
                    <a:schemeClr val="tx1"/>
                  </a:solidFill>
                </a:rPr>
                <a:t>In contrast, regular backpropagation only cares about the current input-output mapping, not how past inputs influence the present.</a:t>
              </a:r>
            </a:p>
            <a:p>
              <a:pPr lvl="1"/>
              <a:r>
                <a:rPr lang="en-US" sz="1333" dirty="0">
                  <a:solidFill>
                    <a:schemeClr val="tx1"/>
                  </a:solidFill>
                </a:rPr>
                <a:t>Intuition: Learning a musical instrument. If you hit the wrong note in bar 8, the mistake could be because of something you did in bar 5 (e.g., bad hand positioning). You need to trace the error </a:t>
              </a:r>
              <a:r>
                <a:rPr lang="en-US" sz="1333" i="1" dirty="0">
                  <a:solidFill>
                    <a:schemeClr val="tx1"/>
                  </a:solidFill>
                </a:rPr>
                <a:t>back through time</a:t>
              </a:r>
              <a:r>
                <a:rPr lang="en-US" sz="1333" dirty="0">
                  <a:solidFill>
                    <a:schemeClr val="tx1"/>
                  </a:solidFill>
                </a:rPr>
                <a:t> to understand and correct it.</a:t>
              </a:r>
            </a:p>
            <a:p>
              <a:r>
                <a:rPr lang="en-US" sz="1333" dirty="0">
                  <a:solidFill>
                    <a:schemeClr val="tx1"/>
                  </a:solidFill>
                </a:rPr>
                <a:t>Challenges:</a:t>
              </a:r>
            </a:p>
            <a:p>
              <a:pPr lvl="1"/>
              <a:r>
                <a:rPr lang="en-US" sz="1333" dirty="0">
                  <a:solidFill>
                    <a:schemeClr val="tx1"/>
                  </a:solidFill>
                </a:rPr>
                <a:t>Vanishing/exploding gradients as they pass through time steps</a:t>
              </a:r>
            </a:p>
            <a:p>
              <a:pPr lvl="1"/>
              <a:r>
                <a:rPr lang="en-US" sz="1333" dirty="0">
                  <a:solidFill>
                    <a:schemeClr val="tx1"/>
                  </a:solidFill>
                </a:rPr>
                <a:t>Computationally expensive </a:t>
              </a:r>
            </a:p>
            <a:p>
              <a:r>
                <a:rPr lang="en-US" sz="1333" b="1" dirty="0">
                  <a:solidFill>
                    <a:schemeClr val="tx1"/>
                  </a:solidFill>
                </a:rPr>
                <a:t>Truncated BPTT </a:t>
              </a:r>
              <a:r>
                <a:rPr lang="en-US" sz="1333" dirty="0">
                  <a:solidFill>
                    <a:schemeClr val="tx1"/>
                  </a:solidFill>
                </a:rPr>
                <a:t>limits the number of time steps we backprop through for efficiency &amp; stability</a:t>
              </a:r>
            </a:p>
            <a:p>
              <a:pPr lvl="1"/>
              <a:r>
                <a:rPr lang="en-US" sz="1333" dirty="0">
                  <a:solidFill>
                    <a:schemeClr val="tx1"/>
                  </a:solidFill>
                </a:rPr>
                <a:t>Intuitively, we assume that the influence of things that happened more than N steps ago is small enough that we can ignore it for training purposes</a:t>
              </a:r>
            </a:p>
            <a:p>
              <a:pPr lvl="1"/>
              <a:r>
                <a:rPr lang="en-US" sz="1333" dirty="0">
                  <a:solidFill>
                    <a:schemeClr val="tx1"/>
                  </a:solidFill>
                </a:rPr>
                <a:t>Resulting model might fail to capture long-term dependencies</a:t>
              </a:r>
            </a:p>
            <a:p>
              <a:pPr lvl="1"/>
              <a:r>
                <a:rPr lang="en-US" sz="1333" dirty="0">
                  <a:solidFill>
                    <a:schemeClr val="tx1"/>
                  </a:solidFill>
                </a:rPr>
                <a:t>Previous hidden states still influence future ones – we just don't train the network to fully learn how changes in earlier states affect later ones</a:t>
              </a:r>
            </a:p>
            <a:p>
              <a:endParaRPr lang="en-US" sz="1333" dirty="0">
                <a:solidFill>
                  <a:schemeClr val="tx1"/>
                </a:solidFill>
              </a:endParaRPr>
            </a:p>
            <a:p>
              <a:endParaRPr lang="en-US" sz="1333" dirty="0">
                <a:solidFill>
                  <a:schemeClr val="tx1"/>
                </a:solidFill>
              </a:endParaRPr>
            </a:p>
          </p:txBody>
        </p:sp>
        <p:pic>
          <p:nvPicPr>
            <p:cNvPr id="3" name="Picture 2">
              <a:extLst>
                <a:ext uri="{FF2B5EF4-FFF2-40B4-BE49-F238E27FC236}">
                  <a16:creationId xmlns:a16="http://schemas.microsoft.com/office/drawing/2014/main" id="{5E195072-2F56-C87B-29CD-038D6E0BAD26}"/>
                </a:ext>
              </a:extLst>
            </p:cNvPr>
            <p:cNvPicPr>
              <a:picLocks noChangeAspect="1"/>
            </p:cNvPicPr>
            <p:nvPr/>
          </p:nvPicPr>
          <p:blipFill>
            <a:blip r:embed="rId3"/>
            <a:stretch>
              <a:fillRect/>
            </a:stretch>
          </p:blipFill>
          <p:spPr>
            <a:xfrm>
              <a:off x="5278308" y="84803"/>
              <a:ext cx="3821993" cy="1652862"/>
            </a:xfrm>
            <a:prstGeom prst="rect">
              <a:avLst/>
            </a:prstGeom>
          </p:spPr>
        </p:pic>
        <p:pic>
          <p:nvPicPr>
            <p:cNvPr id="5" name="Picture 4">
              <a:extLst>
                <a:ext uri="{FF2B5EF4-FFF2-40B4-BE49-F238E27FC236}">
                  <a16:creationId xmlns:a16="http://schemas.microsoft.com/office/drawing/2014/main" id="{C0B7B7AF-197C-BABA-53AD-90F0DBCA7F48}"/>
                </a:ext>
              </a:extLst>
            </p:cNvPr>
            <p:cNvPicPr>
              <a:picLocks noChangeAspect="1"/>
            </p:cNvPicPr>
            <p:nvPr/>
          </p:nvPicPr>
          <p:blipFill>
            <a:blip r:embed="rId4"/>
            <a:stretch>
              <a:fillRect/>
            </a:stretch>
          </p:blipFill>
          <p:spPr>
            <a:xfrm>
              <a:off x="5642270" y="3629891"/>
              <a:ext cx="2529515" cy="644507"/>
            </a:xfrm>
            <a:prstGeom prst="rect">
              <a:avLst/>
            </a:prstGeom>
          </p:spPr>
        </p:pic>
        <p:pic>
          <p:nvPicPr>
            <p:cNvPr id="8" name="Picture 7">
              <a:extLst>
                <a:ext uri="{FF2B5EF4-FFF2-40B4-BE49-F238E27FC236}">
                  <a16:creationId xmlns:a16="http://schemas.microsoft.com/office/drawing/2014/main" id="{724C9562-D868-74A0-7BCA-872F6DD5729F}"/>
                </a:ext>
              </a:extLst>
            </p:cNvPr>
            <p:cNvPicPr>
              <a:picLocks noChangeAspect="1"/>
            </p:cNvPicPr>
            <p:nvPr/>
          </p:nvPicPr>
          <p:blipFill>
            <a:blip r:embed="rId5"/>
            <a:stretch>
              <a:fillRect/>
            </a:stretch>
          </p:blipFill>
          <p:spPr>
            <a:xfrm>
              <a:off x="5319661" y="1802421"/>
              <a:ext cx="3780639" cy="1621148"/>
            </a:xfrm>
            <a:prstGeom prst="rect">
              <a:avLst/>
            </a:prstGeom>
          </p:spPr>
        </p:pic>
      </p:grpSp>
    </p:spTree>
    <p:extLst>
      <p:ext uri="{BB962C8B-B14F-4D97-AF65-F5344CB8AC3E}">
        <p14:creationId xmlns:p14="http://schemas.microsoft.com/office/powerpoint/2010/main" val="4832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389">
          <a:extLst>
            <a:ext uri="{FF2B5EF4-FFF2-40B4-BE49-F238E27FC236}">
              <a16:creationId xmlns:a16="http://schemas.microsoft.com/office/drawing/2014/main" id="{759DF573-31A6-2EDA-DD4C-CC2130EDE1C5}"/>
            </a:ext>
          </a:extLst>
        </p:cNvPr>
        <p:cNvGrpSpPr/>
        <p:nvPr/>
      </p:nvGrpSpPr>
      <p:grpSpPr>
        <a:xfrm>
          <a:off x="0" y="0"/>
          <a:ext cx="0" cy="0"/>
          <a:chOff x="0" y="0"/>
          <a:chExt cx="0" cy="0"/>
        </a:xfrm>
      </p:grpSpPr>
      <p:sp>
        <p:nvSpPr>
          <p:cNvPr id="390" name="Google Shape;390;p46">
            <a:extLst>
              <a:ext uri="{FF2B5EF4-FFF2-40B4-BE49-F238E27FC236}">
                <a16:creationId xmlns:a16="http://schemas.microsoft.com/office/drawing/2014/main" id="{E4A13A40-B4DE-E2FA-E51B-4062C14A1169}"/>
              </a:ext>
            </a:extLst>
          </p:cNvPr>
          <p:cNvSpPr txBox="1"/>
          <p:nvPr/>
        </p:nvSpPr>
        <p:spPr>
          <a:xfrm>
            <a:off x="0" y="294967"/>
            <a:ext cx="12192000" cy="1272167"/>
          </a:xfrm>
          <a:prstGeom prst="rect">
            <a:avLst/>
          </a:prstGeom>
          <a:noFill/>
          <a:ln>
            <a:noFill/>
          </a:ln>
        </p:spPr>
        <p:txBody>
          <a:bodyPr spcFirstLastPara="1" wrap="square" lIns="121900" tIns="121900" rIns="121900" bIns="121900" anchor="t" anchorCtr="0">
            <a:spAutoFit/>
          </a:bodyPr>
          <a:lstStyle/>
          <a:p>
            <a:pPr algn="ctr"/>
            <a:r>
              <a:rPr lang="en" sz="6667" b="1" dirty="0"/>
              <a:t>Agents</a:t>
            </a:r>
            <a:endParaRPr sz="6667" b="1" dirty="0"/>
          </a:p>
        </p:txBody>
      </p:sp>
      <p:sp>
        <p:nvSpPr>
          <p:cNvPr id="2" name="Slide Number Placeholder 1">
            <a:extLst>
              <a:ext uri="{FF2B5EF4-FFF2-40B4-BE49-F238E27FC236}">
                <a16:creationId xmlns:a16="http://schemas.microsoft.com/office/drawing/2014/main" id="{EB5BF4C4-B045-A4B0-7A18-4422D3C0F5CC}"/>
              </a:ext>
            </a:extLst>
          </p:cNvPr>
          <p:cNvSpPr>
            <a:spLocks noGrp="1"/>
          </p:cNvSpPr>
          <p:nvPr>
            <p:ph type="sldNum" idx="12"/>
          </p:nvPr>
        </p:nvSpPr>
        <p:spPr/>
        <p:txBody>
          <a:bodyPr/>
          <a:lstStyle/>
          <a:p>
            <a:fld id="{00000000-1234-1234-1234-123412341234}" type="slidenum">
              <a:rPr lang="en" smtClean="0"/>
              <a:pPr/>
              <a:t>40</a:t>
            </a:fld>
            <a:endParaRPr lang="en"/>
          </a:p>
        </p:txBody>
      </p:sp>
    </p:spTree>
    <p:extLst>
      <p:ext uri="{BB962C8B-B14F-4D97-AF65-F5344CB8AC3E}">
        <p14:creationId xmlns:p14="http://schemas.microsoft.com/office/powerpoint/2010/main" val="456184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756B3-0F1C-2766-82F3-A04BE84B3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5532D-B414-94AE-C127-24553F3DCA65}"/>
              </a:ext>
            </a:extLst>
          </p:cNvPr>
          <p:cNvSpPr>
            <a:spLocks noGrp="1"/>
          </p:cNvSpPr>
          <p:nvPr>
            <p:ph type="title"/>
          </p:nvPr>
        </p:nvSpPr>
        <p:spPr>
          <a:xfrm>
            <a:off x="0" y="-64643"/>
            <a:ext cx="10250424" cy="745680"/>
          </a:xfrm>
        </p:spPr>
        <p:txBody>
          <a:bodyPr>
            <a:normAutofit/>
          </a:bodyPr>
          <a:lstStyle/>
          <a:p>
            <a:r>
              <a:rPr lang="en-US" sz="1867" b="1" u="sng" dirty="0"/>
              <a:t>What is </a:t>
            </a:r>
            <a:r>
              <a:rPr lang="en-US" sz="1867" b="1" u="sng" dirty="0" err="1"/>
              <a:t>LangChain</a:t>
            </a:r>
            <a:r>
              <a:rPr lang="en-US" sz="1867" b="1" u="sng" dirty="0"/>
              <a:t> / </a:t>
            </a:r>
            <a:r>
              <a:rPr lang="en-US" sz="1867" b="1" u="sng" dirty="0" err="1"/>
              <a:t>LangGraph</a:t>
            </a:r>
            <a:r>
              <a:rPr lang="en-US" sz="1867" b="1" u="sng" dirty="0"/>
              <a:t>?</a:t>
            </a:r>
          </a:p>
        </p:txBody>
      </p:sp>
      <p:sp>
        <p:nvSpPr>
          <p:cNvPr id="3" name="Content Placeholder 2">
            <a:extLst>
              <a:ext uri="{FF2B5EF4-FFF2-40B4-BE49-F238E27FC236}">
                <a16:creationId xmlns:a16="http://schemas.microsoft.com/office/drawing/2014/main" id="{5007C6CE-1915-AF04-DF11-9ACF4C0ACA2E}"/>
              </a:ext>
            </a:extLst>
          </p:cNvPr>
          <p:cNvSpPr>
            <a:spLocks noGrp="1"/>
          </p:cNvSpPr>
          <p:nvPr>
            <p:ph idx="1"/>
          </p:nvPr>
        </p:nvSpPr>
        <p:spPr>
          <a:xfrm>
            <a:off x="134112" y="582041"/>
            <a:ext cx="11939355" cy="6018993"/>
          </a:xfrm>
        </p:spPr>
        <p:txBody>
          <a:bodyPr>
            <a:normAutofit/>
          </a:bodyPr>
          <a:lstStyle/>
          <a:p>
            <a:r>
              <a:rPr lang="en-US" sz="1050" dirty="0" err="1"/>
              <a:t>LangChain</a:t>
            </a:r>
            <a:r>
              <a:rPr lang="en-US" sz="1050" dirty="0"/>
              <a:t>: framework to connect LLMs with tools, memory, APIs, and data sources.</a:t>
            </a:r>
          </a:p>
          <a:p>
            <a:pPr lvl="1"/>
            <a:r>
              <a:rPr lang="en-US" sz="1050" dirty="0"/>
              <a:t>Used for more simple, but structured pipelines like RAG, chatbot, document summarizers, </a:t>
            </a:r>
            <a:r>
              <a:rPr lang="en-US" sz="1050" dirty="0" err="1"/>
              <a:t>etc</a:t>
            </a:r>
            <a:endParaRPr lang="en-US" sz="1050" dirty="0"/>
          </a:p>
          <a:p>
            <a:r>
              <a:rPr lang="en-US" sz="1050" dirty="0" err="1"/>
              <a:t>LangGraph</a:t>
            </a:r>
            <a:r>
              <a:rPr lang="en-US" sz="1050" dirty="0"/>
              <a:t>: Module on top of </a:t>
            </a:r>
            <a:r>
              <a:rPr lang="en-US" sz="1050" dirty="0" err="1"/>
              <a:t>LangChain</a:t>
            </a:r>
            <a:r>
              <a:rPr lang="en-US" sz="1050" dirty="0"/>
              <a:t> to build cyclical, state graphs for LLM workflows</a:t>
            </a:r>
          </a:p>
          <a:p>
            <a:pPr lvl="1"/>
            <a:r>
              <a:rPr lang="en-US" sz="1050" dirty="0"/>
              <a:t>Can orchestrate multiple agents</a:t>
            </a:r>
          </a:p>
          <a:p>
            <a:pPr lvl="1"/>
            <a:r>
              <a:rPr lang="en-US" sz="1050" dirty="0"/>
              <a:t>Can have human in the loop &amp; fault recovery; pausing, oversight, state inspection, and resumption after interruptions</a:t>
            </a:r>
          </a:p>
          <a:p>
            <a:pPr lvl="1"/>
            <a:r>
              <a:rPr lang="en-US" sz="1050" dirty="0"/>
              <a:t>Main benefits (</a:t>
            </a:r>
            <a:r>
              <a:rPr lang="en-US" sz="1050" dirty="0" err="1"/>
              <a:t>eg</a:t>
            </a:r>
            <a:r>
              <a:rPr lang="en-US" sz="1050" dirty="0"/>
              <a:t> over one-shot LLM)</a:t>
            </a:r>
          </a:p>
          <a:p>
            <a:pPr lvl="2"/>
            <a:r>
              <a:rPr lang="en-US" sz="1050" dirty="0"/>
              <a:t>Reflection/feedback loops to improve reliability &amp; accuracy</a:t>
            </a:r>
          </a:p>
          <a:p>
            <a:pPr lvl="2"/>
            <a:r>
              <a:rPr lang="en-US" sz="1050" dirty="0"/>
              <a:t>Interpretable reasoning and more through logging</a:t>
            </a:r>
          </a:p>
          <a:p>
            <a:pPr lvl="2"/>
            <a:r>
              <a:rPr lang="en-US" sz="1050" dirty="0"/>
              <a:t>Human-in-the-loop guardrails</a:t>
            </a:r>
          </a:p>
          <a:p>
            <a:pPr lvl="2"/>
            <a:r>
              <a:rPr lang="en-US" sz="1050" dirty="0"/>
              <a:t>Extendibility, modularity, scalability, flexibility</a:t>
            </a:r>
          </a:p>
          <a:p>
            <a:pPr lvl="1"/>
            <a:r>
              <a:rPr lang="en-US" sz="1050" dirty="0"/>
              <a:t>Research Assistant example:</a:t>
            </a:r>
          </a:p>
          <a:p>
            <a:pPr lvl="2"/>
            <a:r>
              <a:rPr lang="en-US" sz="1050" dirty="0"/>
              <a:t>Planning agent plans sub-questions</a:t>
            </a:r>
          </a:p>
          <a:p>
            <a:pPr lvl="2"/>
            <a:r>
              <a:rPr lang="en-US" sz="1050" dirty="0"/>
              <a:t>Multiple agents search the web/documents and summarizes the results in parallel</a:t>
            </a:r>
          </a:p>
          <a:p>
            <a:pPr lvl="2"/>
            <a:r>
              <a:rPr lang="en-US" sz="1050" dirty="0"/>
              <a:t>Gaps/inconsistencies are reflected upon; queries are refined and looped back if necessary</a:t>
            </a:r>
          </a:p>
          <a:p>
            <a:pPr lvl="2"/>
            <a:r>
              <a:rPr lang="en-US" sz="1050" dirty="0"/>
              <a:t>Outputs full structured report</a:t>
            </a:r>
          </a:p>
          <a:p>
            <a:pPr lvl="1"/>
            <a:r>
              <a:rPr lang="en-US" sz="1050" dirty="0"/>
              <a:t>Code Review Example</a:t>
            </a:r>
          </a:p>
          <a:p>
            <a:pPr lvl="2"/>
            <a:r>
              <a:rPr lang="en-US" sz="1050" dirty="0"/>
              <a:t>Independent agents “experts” analyze performance, security, style</a:t>
            </a:r>
          </a:p>
          <a:p>
            <a:pPr lvl="2"/>
            <a:r>
              <a:rPr lang="en-US" sz="1050" dirty="0"/>
              <a:t>Coordinator agent consolidates feedback and resolves conflict</a:t>
            </a:r>
          </a:p>
          <a:p>
            <a:pPr lvl="2"/>
            <a:r>
              <a:rPr lang="en-US" sz="1050" dirty="0"/>
              <a:t>Routes to human reviewer</a:t>
            </a:r>
          </a:p>
          <a:p>
            <a:pPr lvl="2"/>
            <a:r>
              <a:rPr lang="en-US" sz="1050" dirty="0"/>
              <a:t>Auto generates commit comments for </a:t>
            </a:r>
            <a:r>
              <a:rPr lang="en-US" sz="1050" dirty="0" err="1"/>
              <a:t>github</a:t>
            </a:r>
            <a:endParaRPr lang="en-US" sz="1050" dirty="0"/>
          </a:p>
          <a:p>
            <a:endParaRPr lang="en-US" sz="1050" dirty="0"/>
          </a:p>
          <a:p>
            <a:endParaRPr lang="en-US" sz="1050" dirty="0"/>
          </a:p>
        </p:txBody>
      </p:sp>
      <p:pic>
        <p:nvPicPr>
          <p:cNvPr id="5" name="Picture 4">
            <a:extLst>
              <a:ext uri="{FF2B5EF4-FFF2-40B4-BE49-F238E27FC236}">
                <a16:creationId xmlns:a16="http://schemas.microsoft.com/office/drawing/2014/main" id="{4135D456-5C36-EAE6-2492-031E4FF6C127}"/>
              </a:ext>
            </a:extLst>
          </p:cNvPr>
          <p:cNvPicPr>
            <a:picLocks noChangeAspect="1"/>
          </p:cNvPicPr>
          <p:nvPr/>
        </p:nvPicPr>
        <p:blipFill>
          <a:blip r:embed="rId2"/>
          <a:stretch>
            <a:fillRect/>
          </a:stretch>
        </p:blipFill>
        <p:spPr>
          <a:xfrm>
            <a:off x="5538203" y="3884531"/>
            <a:ext cx="6535264" cy="2888933"/>
          </a:xfrm>
          <a:prstGeom prst="rect">
            <a:avLst/>
          </a:prstGeom>
        </p:spPr>
      </p:pic>
      <p:pic>
        <p:nvPicPr>
          <p:cNvPr id="6" name="Picture 5">
            <a:extLst>
              <a:ext uri="{FF2B5EF4-FFF2-40B4-BE49-F238E27FC236}">
                <a16:creationId xmlns:a16="http://schemas.microsoft.com/office/drawing/2014/main" id="{D44E60ED-04BD-94B1-98BB-A79C8F929914}"/>
              </a:ext>
            </a:extLst>
          </p:cNvPr>
          <p:cNvPicPr>
            <a:picLocks noChangeAspect="1"/>
          </p:cNvPicPr>
          <p:nvPr/>
        </p:nvPicPr>
        <p:blipFill>
          <a:blip r:embed="rId3"/>
          <a:stretch>
            <a:fillRect/>
          </a:stretch>
        </p:blipFill>
        <p:spPr>
          <a:xfrm>
            <a:off x="7774685" y="1702629"/>
            <a:ext cx="4222761" cy="1779874"/>
          </a:xfrm>
          <a:prstGeom prst="rect">
            <a:avLst/>
          </a:prstGeom>
        </p:spPr>
      </p:pic>
    </p:spTree>
    <p:extLst>
      <p:ext uri="{BB962C8B-B14F-4D97-AF65-F5344CB8AC3E}">
        <p14:creationId xmlns:p14="http://schemas.microsoft.com/office/powerpoint/2010/main" val="2303530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A00A4-7013-CEDA-377F-E9C6B8D78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10D12-214D-8330-D2D9-ADE1DB914916}"/>
              </a:ext>
            </a:extLst>
          </p:cNvPr>
          <p:cNvSpPr>
            <a:spLocks noGrp="1"/>
          </p:cNvSpPr>
          <p:nvPr>
            <p:ph type="title"/>
          </p:nvPr>
        </p:nvSpPr>
        <p:spPr>
          <a:xfrm>
            <a:off x="0" y="-64643"/>
            <a:ext cx="10250424" cy="745680"/>
          </a:xfrm>
        </p:spPr>
        <p:txBody>
          <a:bodyPr>
            <a:normAutofit/>
          </a:bodyPr>
          <a:lstStyle/>
          <a:p>
            <a:r>
              <a:rPr lang="en-US" sz="1867" b="1" u="sng" dirty="0"/>
              <a:t>Question Goes Here</a:t>
            </a:r>
          </a:p>
        </p:txBody>
      </p:sp>
      <p:sp>
        <p:nvSpPr>
          <p:cNvPr id="3" name="Content Placeholder 2">
            <a:extLst>
              <a:ext uri="{FF2B5EF4-FFF2-40B4-BE49-F238E27FC236}">
                <a16:creationId xmlns:a16="http://schemas.microsoft.com/office/drawing/2014/main" id="{7174EF3E-A29D-C1E0-BDA6-1413B0A05106}"/>
              </a:ext>
            </a:extLst>
          </p:cNvPr>
          <p:cNvSpPr>
            <a:spLocks noGrp="1"/>
          </p:cNvSpPr>
          <p:nvPr>
            <p:ph idx="1"/>
          </p:nvPr>
        </p:nvSpPr>
        <p:spPr>
          <a:xfrm>
            <a:off x="134112" y="582041"/>
            <a:ext cx="11939355" cy="4351339"/>
          </a:xfrm>
        </p:spPr>
        <p:txBody>
          <a:bodyPr>
            <a:normAutofit/>
          </a:bodyPr>
          <a:lstStyle/>
          <a:p>
            <a:r>
              <a:rPr lang="en-US" sz="1600" dirty="0"/>
              <a:t>Answer goes here</a:t>
            </a:r>
          </a:p>
          <a:p>
            <a:endParaRPr lang="en-US" sz="1600" dirty="0"/>
          </a:p>
          <a:p>
            <a:endParaRPr lang="en-US" sz="1600" dirty="0"/>
          </a:p>
        </p:txBody>
      </p:sp>
    </p:spTree>
    <p:extLst>
      <p:ext uri="{BB962C8B-B14F-4D97-AF65-F5344CB8AC3E}">
        <p14:creationId xmlns:p14="http://schemas.microsoft.com/office/powerpoint/2010/main" val="1139440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EEAD-8A9B-18A8-7B1A-230BEDFE9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1FD261-C701-C562-76FC-8F273A5C9F67}"/>
              </a:ext>
            </a:extLst>
          </p:cNvPr>
          <p:cNvSpPr>
            <a:spLocks noGrp="1"/>
          </p:cNvSpPr>
          <p:nvPr>
            <p:ph type="title"/>
          </p:nvPr>
        </p:nvSpPr>
        <p:spPr>
          <a:xfrm>
            <a:off x="0" y="-64643"/>
            <a:ext cx="10250424" cy="745680"/>
          </a:xfrm>
        </p:spPr>
        <p:txBody>
          <a:bodyPr>
            <a:normAutofit/>
          </a:bodyPr>
          <a:lstStyle/>
          <a:p>
            <a:r>
              <a:rPr lang="en-US" sz="1867" b="1" u="sng" dirty="0"/>
              <a:t>Question Goes Here</a:t>
            </a:r>
          </a:p>
        </p:txBody>
      </p:sp>
      <p:sp>
        <p:nvSpPr>
          <p:cNvPr id="3" name="Content Placeholder 2">
            <a:extLst>
              <a:ext uri="{FF2B5EF4-FFF2-40B4-BE49-F238E27FC236}">
                <a16:creationId xmlns:a16="http://schemas.microsoft.com/office/drawing/2014/main" id="{0441A09D-F57B-3205-B785-E316F4EB57DE}"/>
              </a:ext>
            </a:extLst>
          </p:cNvPr>
          <p:cNvSpPr>
            <a:spLocks noGrp="1"/>
          </p:cNvSpPr>
          <p:nvPr>
            <p:ph idx="1"/>
          </p:nvPr>
        </p:nvSpPr>
        <p:spPr>
          <a:xfrm>
            <a:off x="134112" y="582041"/>
            <a:ext cx="11939355" cy="4351339"/>
          </a:xfrm>
        </p:spPr>
        <p:txBody>
          <a:bodyPr>
            <a:normAutofit/>
          </a:bodyPr>
          <a:lstStyle/>
          <a:p>
            <a:r>
              <a:rPr lang="en-US" sz="1600" dirty="0"/>
              <a:t>Answer goes here</a:t>
            </a:r>
          </a:p>
          <a:p>
            <a:endParaRPr lang="en-US" sz="1600" dirty="0"/>
          </a:p>
          <a:p>
            <a:endParaRPr lang="en-US" sz="1600" dirty="0"/>
          </a:p>
        </p:txBody>
      </p:sp>
    </p:spTree>
    <p:extLst>
      <p:ext uri="{BB962C8B-B14F-4D97-AF65-F5344CB8AC3E}">
        <p14:creationId xmlns:p14="http://schemas.microsoft.com/office/powerpoint/2010/main" val="3257939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218E1-DD15-343D-E4DB-2E35239C8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09620-D76B-82D5-65DC-C44F448C92C6}"/>
              </a:ext>
            </a:extLst>
          </p:cNvPr>
          <p:cNvSpPr>
            <a:spLocks noGrp="1"/>
          </p:cNvSpPr>
          <p:nvPr>
            <p:ph type="title"/>
          </p:nvPr>
        </p:nvSpPr>
        <p:spPr>
          <a:xfrm>
            <a:off x="0" y="-64643"/>
            <a:ext cx="10250424" cy="745680"/>
          </a:xfrm>
        </p:spPr>
        <p:txBody>
          <a:bodyPr>
            <a:normAutofit/>
          </a:bodyPr>
          <a:lstStyle/>
          <a:p>
            <a:r>
              <a:rPr lang="en-US" sz="1867" b="1" u="sng" dirty="0"/>
              <a:t>Question Goes Here</a:t>
            </a:r>
          </a:p>
        </p:txBody>
      </p:sp>
      <p:sp>
        <p:nvSpPr>
          <p:cNvPr id="3" name="Content Placeholder 2">
            <a:extLst>
              <a:ext uri="{FF2B5EF4-FFF2-40B4-BE49-F238E27FC236}">
                <a16:creationId xmlns:a16="http://schemas.microsoft.com/office/drawing/2014/main" id="{1C192306-6041-AE7B-C174-27806206523B}"/>
              </a:ext>
            </a:extLst>
          </p:cNvPr>
          <p:cNvSpPr>
            <a:spLocks noGrp="1"/>
          </p:cNvSpPr>
          <p:nvPr>
            <p:ph idx="1"/>
          </p:nvPr>
        </p:nvSpPr>
        <p:spPr>
          <a:xfrm>
            <a:off x="134112" y="582041"/>
            <a:ext cx="11939355" cy="4351339"/>
          </a:xfrm>
        </p:spPr>
        <p:txBody>
          <a:bodyPr>
            <a:normAutofit/>
          </a:bodyPr>
          <a:lstStyle/>
          <a:p>
            <a:r>
              <a:rPr lang="en-US" sz="1600" dirty="0"/>
              <a:t>Answer goes here</a:t>
            </a:r>
          </a:p>
          <a:p>
            <a:endParaRPr lang="en-US" sz="1600" dirty="0"/>
          </a:p>
          <a:p>
            <a:endParaRPr lang="en-US" sz="1600" dirty="0"/>
          </a:p>
        </p:txBody>
      </p:sp>
    </p:spTree>
    <p:extLst>
      <p:ext uri="{BB962C8B-B14F-4D97-AF65-F5344CB8AC3E}">
        <p14:creationId xmlns:p14="http://schemas.microsoft.com/office/powerpoint/2010/main" val="2072366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53">
          <a:extLst>
            <a:ext uri="{FF2B5EF4-FFF2-40B4-BE49-F238E27FC236}">
              <a16:creationId xmlns:a16="http://schemas.microsoft.com/office/drawing/2014/main" id="{39FCC1E4-0A9A-1731-5327-0291EC7A21CC}"/>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3C3C6E66-BD95-D0AA-3F69-2F0189542E66}"/>
              </a:ext>
            </a:extLst>
          </p:cNvPr>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US" b="1" dirty="0"/>
              <a:t>Reinforcement Learning</a:t>
            </a:r>
            <a:endParaRPr b="1" dirty="0"/>
          </a:p>
        </p:txBody>
      </p:sp>
      <p:sp>
        <p:nvSpPr>
          <p:cNvPr id="55" name="Google Shape;55;p13">
            <a:extLst>
              <a:ext uri="{FF2B5EF4-FFF2-40B4-BE49-F238E27FC236}">
                <a16:creationId xmlns:a16="http://schemas.microsoft.com/office/drawing/2014/main" id="{7AE19512-53AD-1CF6-7F6C-D02B52FBEFF9}"/>
              </a:ext>
            </a:extLst>
          </p:cNvPr>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endParaRPr/>
          </a:p>
        </p:txBody>
      </p:sp>
      <p:sp>
        <p:nvSpPr>
          <p:cNvPr id="2" name="Slide Number Placeholder 1">
            <a:extLst>
              <a:ext uri="{FF2B5EF4-FFF2-40B4-BE49-F238E27FC236}">
                <a16:creationId xmlns:a16="http://schemas.microsoft.com/office/drawing/2014/main" id="{55700C19-572E-B3A7-296A-DFDBAA097C20}"/>
              </a:ext>
            </a:extLst>
          </p:cNvPr>
          <p:cNvSpPr>
            <a:spLocks noGrp="1"/>
          </p:cNvSpPr>
          <p:nvPr>
            <p:ph type="sldNum" idx="12"/>
          </p:nvPr>
        </p:nvSpPr>
        <p:spPr/>
        <p:txBody>
          <a:bodyPr/>
          <a:lstStyle/>
          <a:p>
            <a:fld id="{00000000-1234-1234-1234-123412341234}" type="slidenum">
              <a:rPr lang="en" smtClean="0"/>
              <a:pPr/>
              <a:t>45</a:t>
            </a:fld>
            <a:endParaRPr lang="en"/>
          </a:p>
        </p:txBody>
      </p:sp>
    </p:spTree>
    <p:extLst>
      <p:ext uri="{BB962C8B-B14F-4D97-AF65-F5344CB8AC3E}">
        <p14:creationId xmlns:p14="http://schemas.microsoft.com/office/powerpoint/2010/main" val="1261542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94364-600B-9E76-B782-FAB0C2D8F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E8535-FE7A-DF65-9DF5-761F57003609}"/>
              </a:ext>
            </a:extLst>
          </p:cNvPr>
          <p:cNvSpPr>
            <a:spLocks noGrp="1"/>
          </p:cNvSpPr>
          <p:nvPr>
            <p:ph type="title"/>
          </p:nvPr>
        </p:nvSpPr>
        <p:spPr>
          <a:xfrm>
            <a:off x="0" y="-151248"/>
            <a:ext cx="10250424" cy="745680"/>
          </a:xfrm>
        </p:spPr>
        <p:txBody>
          <a:bodyPr>
            <a:normAutofit/>
          </a:bodyPr>
          <a:lstStyle/>
          <a:p>
            <a:r>
              <a:rPr lang="en-US" sz="1867" u="sng" dirty="0"/>
              <a:t>At a high level, what is the standard setup for training RL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4911E0-D807-62B3-DB3E-BF938DB0E899}"/>
                  </a:ext>
                </a:extLst>
              </p:cNvPr>
              <p:cNvSpPr>
                <a:spLocks noGrp="1"/>
              </p:cNvSpPr>
              <p:nvPr>
                <p:ph idx="1"/>
              </p:nvPr>
            </p:nvSpPr>
            <p:spPr>
              <a:xfrm>
                <a:off x="0" y="324777"/>
                <a:ext cx="12450964" cy="4351339"/>
              </a:xfrm>
            </p:spPr>
            <p:txBody>
              <a:bodyPr>
                <a:noAutofit/>
              </a:bodyPr>
              <a:lstStyle/>
              <a:p>
                <a:r>
                  <a:rPr lang="en-US" sz="1333" dirty="0"/>
                  <a:t>Similar to how humans learn, RL trains neural networks through trial and error</a:t>
                </a:r>
              </a:p>
              <a:p>
                <a:pPr lvl="1"/>
                <a:r>
                  <a:rPr lang="en-US" sz="1333" dirty="0"/>
                  <a:t>Producing outputs, receiving feedback, and adjusting weights </a:t>
                </a:r>
              </a:p>
              <a:p>
                <a:pPr lvl="1"/>
                <a:r>
                  <a:rPr lang="en-US" sz="1333" dirty="0"/>
                  <a:t>Agent learns to make decisions by interacting with an environment in order to maximize a reward signal over time</a:t>
                </a:r>
              </a:p>
              <a:p>
                <a:r>
                  <a:rPr lang="en-US" sz="1333" dirty="0"/>
                  <a:t>RL generally the agent takes actions in an environment and indirectly receives delayed and sparse feedback in the form of rewards, without being told the correct action.</a:t>
                </a:r>
              </a:p>
              <a:p>
                <a:pPr lvl="1"/>
                <a:r>
                  <a:rPr lang="en-US" sz="1333" dirty="0"/>
                  <a:t>It’s told how good the action was, but not the exact correct action; model has to discover this through exploration and learning</a:t>
                </a:r>
              </a:p>
              <a:p>
                <a:pPr lvl="1"/>
                <a:r>
                  <a:rPr lang="en-US" sz="1333" dirty="0"/>
                  <a:t>Generally environment is a black box and is not differentiable</a:t>
                </a:r>
              </a:p>
              <a:p>
                <a:pPr lvl="1"/>
                <a:r>
                  <a:rPr lang="en-US" sz="1333" dirty="0"/>
                  <a:t>In contrast, in supervised learning the feedback is direct &amp; correct, and everything is typically </a:t>
                </a:r>
                <a:r>
                  <a:rPr lang="en-US" sz="1333" dirty="0" err="1"/>
                  <a:t>backpropagable</a:t>
                </a:r>
                <a:endParaRPr lang="en-US" sz="1333" dirty="0"/>
              </a:p>
              <a:p>
                <a:pPr lvl="1"/>
                <a:r>
                  <a:rPr lang="en-US" sz="1333" dirty="0"/>
                  <a:t>Rewards is not associated with every action; they can have a long horizon and require several correct actions to generate any positive reward</a:t>
                </a:r>
              </a:p>
              <a:p>
                <a:r>
                  <a:rPr lang="en-US" sz="1333" dirty="0"/>
                  <a:t>Formally modeled by a Markov Decision Process (MDP)</a:t>
                </a:r>
              </a:p>
              <a:p>
                <a:pPr lvl="1"/>
                <a14:m>
                  <m:oMath xmlns:m="http://schemas.openxmlformats.org/officeDocument/2006/math">
                    <m:r>
                      <a:rPr lang="en-US" sz="1333" b="1" i="1">
                        <a:latin typeface="Cambria Math" panose="02040503050406030204" pitchFamily="18" charset="0"/>
                      </a:rPr>
                      <m:t>𝒔</m:t>
                    </m:r>
                    <m:r>
                      <a:rPr lang="en-US" sz="1333" b="1" i="1">
                        <a:latin typeface="Cambria Math" panose="02040503050406030204" pitchFamily="18" charset="0"/>
                      </a:rPr>
                      <m:t>∈</m:t>
                    </m:r>
                    <m:r>
                      <a:rPr lang="en-US" sz="1333" b="1" i="1">
                        <a:latin typeface="Cambria Math" panose="02040503050406030204" pitchFamily="18" charset="0"/>
                      </a:rPr>
                      <m:t>𝑺</m:t>
                    </m:r>
                  </m:oMath>
                </a14:m>
                <a:r>
                  <a:rPr lang="en-US" sz="1333" b="1" dirty="0"/>
                  <a:t> , State</a:t>
                </a:r>
              </a:p>
              <a:p>
                <a:pPr lvl="2"/>
                <a:r>
                  <a:rPr lang="en-US" sz="1333" dirty="0"/>
                  <a:t>Set of all possible situations the agent can find itself in</a:t>
                </a:r>
              </a:p>
              <a:p>
                <a:pPr lvl="2"/>
                <a:r>
                  <a:rPr lang="en-US" sz="1333" dirty="0" err="1"/>
                  <a:t>Eg</a:t>
                </a:r>
                <a:r>
                  <a:rPr lang="en-US" sz="1333" dirty="0"/>
                  <a:t> in robotics the position/velocity/orientation; in video game, the frame pixels</a:t>
                </a:r>
              </a:p>
              <a:p>
                <a:pPr lvl="1"/>
                <a14:m>
                  <m:oMath xmlns:m="http://schemas.openxmlformats.org/officeDocument/2006/math">
                    <m:r>
                      <a:rPr lang="en-US" sz="1333" b="1" i="1">
                        <a:latin typeface="Cambria Math" panose="02040503050406030204" pitchFamily="18" charset="0"/>
                      </a:rPr>
                      <m:t>𝒂</m:t>
                    </m:r>
                    <m:r>
                      <a:rPr lang="en-US" sz="1333" b="1" i="1">
                        <a:latin typeface="Cambria Math" panose="02040503050406030204" pitchFamily="18" charset="0"/>
                      </a:rPr>
                      <m:t>∈</m:t>
                    </m:r>
                    <m:r>
                      <a:rPr lang="en-US" sz="1333" b="1" i="1">
                        <a:latin typeface="Cambria Math" panose="02040503050406030204" pitchFamily="18" charset="0"/>
                      </a:rPr>
                      <m:t>𝑨</m:t>
                    </m:r>
                  </m:oMath>
                </a14:m>
                <a:r>
                  <a:rPr lang="en-US" sz="1333" b="1" dirty="0"/>
                  <a:t> , Action</a:t>
                </a:r>
              </a:p>
              <a:p>
                <a:pPr lvl="2"/>
                <a:r>
                  <a:rPr lang="en-US" sz="1333" dirty="0" err="1"/>
                  <a:t>Eg</a:t>
                </a:r>
                <a:r>
                  <a:rPr lang="en-US" sz="1333" dirty="0"/>
                  <a:t> {up, down, left, right} or {accelerate, brake, turn left, </a:t>
                </a:r>
                <a:r>
                  <a:rPr lang="en-US" sz="1333" dirty="0" err="1"/>
                  <a:t>etc</a:t>
                </a:r>
                <a:r>
                  <a:rPr lang="en-US" sz="1333" dirty="0"/>
                  <a:t>}</a:t>
                </a:r>
              </a:p>
              <a:p>
                <a:pPr lvl="1"/>
                <a14:m>
                  <m:oMath xmlns:m="http://schemas.openxmlformats.org/officeDocument/2006/math">
                    <m:sSub>
                      <m:sSubPr>
                        <m:ctrlPr>
                          <a:rPr lang="en-US" sz="1333" b="1" i="1">
                            <a:latin typeface="Cambria Math" panose="02040503050406030204" pitchFamily="18" charset="0"/>
                          </a:rPr>
                        </m:ctrlPr>
                      </m:sSubPr>
                      <m:e>
                        <m:r>
                          <a:rPr lang="en-US" sz="1333" b="1" i="1">
                            <a:latin typeface="Cambria Math" panose="02040503050406030204" pitchFamily="18" charset="0"/>
                          </a:rPr>
                          <m:t>𝒓</m:t>
                        </m:r>
                      </m:e>
                      <m:sub>
                        <m:r>
                          <a:rPr lang="en-US" sz="1333" b="1" i="1">
                            <a:latin typeface="Cambria Math" panose="02040503050406030204" pitchFamily="18" charset="0"/>
                          </a:rPr>
                          <m:t>𝒕</m:t>
                        </m:r>
                      </m:sub>
                    </m:sSub>
                    <m:r>
                      <a:rPr lang="en-US" sz="1333" b="1" i="1">
                        <a:latin typeface="Cambria Math" panose="02040503050406030204" pitchFamily="18" charset="0"/>
                      </a:rPr>
                      <m:t>∈</m:t>
                    </m:r>
                    <m:r>
                      <a:rPr lang="en-US" sz="1333" b="1" i="1">
                        <a:latin typeface="Cambria Math" panose="02040503050406030204" pitchFamily="18" charset="0"/>
                      </a:rPr>
                      <m:t>ℝ</m:t>
                    </m:r>
                  </m:oMath>
                </a14:m>
                <a:r>
                  <a:rPr lang="en-US" sz="1333" b="1" dirty="0"/>
                  <a:t> , Reward from reward function </a:t>
                </a:r>
                <a14:m>
                  <m:oMath xmlns:m="http://schemas.openxmlformats.org/officeDocument/2006/math">
                    <m:r>
                      <a:rPr lang="en-US" sz="1333" b="1" i="1">
                        <a:latin typeface="Cambria Math" panose="02040503050406030204" pitchFamily="18" charset="0"/>
                      </a:rPr>
                      <m:t>𝑹</m:t>
                    </m:r>
                    <m:d>
                      <m:dPr>
                        <m:ctrlPr>
                          <a:rPr lang="en-US" sz="1333" b="1" i="1">
                            <a:latin typeface="Cambria Math" panose="02040503050406030204" pitchFamily="18" charset="0"/>
                          </a:rPr>
                        </m:ctrlPr>
                      </m:dPr>
                      <m:e>
                        <m:sSub>
                          <m:sSubPr>
                            <m:ctrlPr>
                              <a:rPr lang="en-US" sz="1333" b="1" i="1">
                                <a:latin typeface="Cambria Math" panose="02040503050406030204" pitchFamily="18" charset="0"/>
                              </a:rPr>
                            </m:ctrlPr>
                          </m:sSubPr>
                          <m:e>
                            <m:r>
                              <a:rPr lang="en-US" sz="1333" b="1" i="1">
                                <a:latin typeface="Cambria Math" panose="02040503050406030204" pitchFamily="18" charset="0"/>
                              </a:rPr>
                              <m:t>𝒔</m:t>
                            </m:r>
                          </m:e>
                          <m:sub>
                            <m:r>
                              <a:rPr lang="en-US" sz="1333" b="1" i="1">
                                <a:latin typeface="Cambria Math" panose="02040503050406030204" pitchFamily="18" charset="0"/>
                              </a:rPr>
                              <m:t>𝒕</m:t>
                            </m:r>
                          </m:sub>
                        </m:sSub>
                        <m:r>
                          <a:rPr lang="en-US" sz="1333" b="1" i="1">
                            <a:latin typeface="Cambria Math" panose="02040503050406030204" pitchFamily="18" charset="0"/>
                          </a:rPr>
                          <m:t>,</m:t>
                        </m:r>
                        <m:sSub>
                          <m:sSubPr>
                            <m:ctrlPr>
                              <a:rPr lang="en-US" sz="1333" b="1" i="1">
                                <a:latin typeface="Cambria Math" panose="02040503050406030204" pitchFamily="18" charset="0"/>
                              </a:rPr>
                            </m:ctrlPr>
                          </m:sSubPr>
                          <m:e>
                            <m:r>
                              <a:rPr lang="en-US" sz="1333" b="1" i="1">
                                <a:latin typeface="Cambria Math" panose="02040503050406030204" pitchFamily="18" charset="0"/>
                              </a:rPr>
                              <m:t>𝒂</m:t>
                            </m:r>
                          </m:e>
                          <m:sub>
                            <m:r>
                              <a:rPr lang="en-US" sz="1333" b="1" i="1">
                                <a:latin typeface="Cambria Math" panose="02040503050406030204" pitchFamily="18" charset="0"/>
                              </a:rPr>
                              <m:t>𝒕</m:t>
                            </m:r>
                          </m:sub>
                        </m:sSub>
                        <m:r>
                          <a:rPr lang="en-US" sz="1333" b="1" i="1">
                            <a:latin typeface="Cambria Math" panose="02040503050406030204" pitchFamily="18" charset="0"/>
                          </a:rPr>
                          <m:t>,</m:t>
                        </m:r>
                        <m:sSub>
                          <m:sSubPr>
                            <m:ctrlPr>
                              <a:rPr lang="en-US" sz="1333" b="1" i="1">
                                <a:latin typeface="Cambria Math" panose="02040503050406030204" pitchFamily="18" charset="0"/>
                              </a:rPr>
                            </m:ctrlPr>
                          </m:sSubPr>
                          <m:e>
                            <m:r>
                              <a:rPr lang="en-US" sz="1333" b="1" i="1">
                                <a:latin typeface="Cambria Math" panose="02040503050406030204" pitchFamily="18" charset="0"/>
                              </a:rPr>
                              <m:t>𝒔</m:t>
                            </m:r>
                          </m:e>
                          <m:sub>
                            <m:r>
                              <a:rPr lang="en-US" sz="1333" b="1" i="1">
                                <a:latin typeface="Cambria Math" panose="02040503050406030204" pitchFamily="18" charset="0"/>
                              </a:rPr>
                              <m:t>𝒕</m:t>
                            </m:r>
                            <m:r>
                              <a:rPr lang="en-US" sz="1333" b="1" i="1">
                                <a:latin typeface="Cambria Math" panose="02040503050406030204" pitchFamily="18" charset="0"/>
                              </a:rPr>
                              <m:t>+</m:t>
                            </m:r>
                            <m:r>
                              <a:rPr lang="en-US" sz="1333" b="1" i="1">
                                <a:latin typeface="Cambria Math" panose="02040503050406030204" pitchFamily="18" charset="0"/>
                              </a:rPr>
                              <m:t>𝟏</m:t>
                            </m:r>
                          </m:sub>
                        </m:sSub>
                      </m:e>
                    </m:d>
                  </m:oMath>
                </a14:m>
                <a:endParaRPr lang="en-US" sz="1333" b="1" dirty="0"/>
              </a:p>
              <a:p>
                <a:pPr lvl="2"/>
                <a:r>
                  <a:rPr lang="en-US" sz="1333" dirty="0"/>
                  <a:t>Gives agent a reward when transitioning from </a:t>
                </a:r>
                <a14:m>
                  <m:oMath xmlns:m="http://schemas.openxmlformats.org/officeDocument/2006/math">
                    <m:sSub>
                      <m:sSubPr>
                        <m:ctrlPr>
                          <a:rPr lang="en-US" sz="1333" i="1">
                            <a:latin typeface="Cambria Math" panose="02040503050406030204" pitchFamily="18" charset="0"/>
                          </a:rPr>
                        </m:ctrlPr>
                      </m:sSubPr>
                      <m:e>
                        <m:r>
                          <a:rPr lang="en-US" sz="1333" i="1">
                            <a:latin typeface="Cambria Math" panose="02040503050406030204" pitchFamily="18" charset="0"/>
                          </a:rPr>
                          <m:t>𝑠</m:t>
                        </m:r>
                      </m:e>
                      <m:sub>
                        <m:r>
                          <a:rPr lang="en-US" sz="1333" i="1">
                            <a:latin typeface="Cambria Math" panose="02040503050406030204" pitchFamily="18" charset="0"/>
                          </a:rPr>
                          <m:t>𝑡</m:t>
                        </m:r>
                      </m:sub>
                    </m:sSub>
                  </m:oMath>
                </a14:m>
                <a:r>
                  <a:rPr lang="en-US" sz="1333" dirty="0"/>
                  <a:t> to </a:t>
                </a:r>
                <a14:m>
                  <m:oMath xmlns:m="http://schemas.openxmlformats.org/officeDocument/2006/math">
                    <m:sSub>
                      <m:sSubPr>
                        <m:ctrlPr>
                          <a:rPr lang="en-US" sz="1333" i="1">
                            <a:latin typeface="Cambria Math" panose="02040503050406030204" pitchFamily="18" charset="0"/>
                          </a:rPr>
                        </m:ctrlPr>
                      </m:sSubPr>
                      <m:e>
                        <m:r>
                          <a:rPr lang="en-US" sz="1333" i="1">
                            <a:latin typeface="Cambria Math" panose="02040503050406030204" pitchFamily="18" charset="0"/>
                          </a:rPr>
                          <m:t>𝑠</m:t>
                        </m:r>
                      </m:e>
                      <m:sub>
                        <m:r>
                          <a:rPr lang="en-US" sz="1333" i="1">
                            <a:latin typeface="Cambria Math" panose="02040503050406030204" pitchFamily="18" charset="0"/>
                          </a:rPr>
                          <m:t>𝑡</m:t>
                        </m:r>
                        <m:r>
                          <a:rPr lang="en-US" sz="1333" i="1">
                            <a:latin typeface="Cambria Math" panose="02040503050406030204" pitchFamily="18" charset="0"/>
                          </a:rPr>
                          <m:t>+1</m:t>
                        </m:r>
                      </m:sub>
                    </m:sSub>
                  </m:oMath>
                </a14:m>
                <a:r>
                  <a:rPr lang="en-US" sz="1333" dirty="0"/>
                  <a:t> via action </a:t>
                </a:r>
                <a14:m>
                  <m:oMath xmlns:m="http://schemas.openxmlformats.org/officeDocument/2006/math">
                    <m:sSub>
                      <m:sSubPr>
                        <m:ctrlPr>
                          <a:rPr lang="en-US" sz="1333" i="1">
                            <a:latin typeface="Cambria Math" panose="02040503050406030204" pitchFamily="18" charset="0"/>
                          </a:rPr>
                        </m:ctrlPr>
                      </m:sSubPr>
                      <m:e>
                        <m:r>
                          <a:rPr lang="en-US" sz="1333" i="1">
                            <a:latin typeface="Cambria Math" panose="02040503050406030204" pitchFamily="18" charset="0"/>
                          </a:rPr>
                          <m:t>𝑎</m:t>
                        </m:r>
                      </m:e>
                      <m:sub>
                        <m:r>
                          <a:rPr lang="en-US" sz="1333" i="1">
                            <a:latin typeface="Cambria Math" panose="02040503050406030204" pitchFamily="18" charset="0"/>
                          </a:rPr>
                          <m:t>𝑡</m:t>
                        </m:r>
                      </m:sub>
                    </m:sSub>
                  </m:oMath>
                </a14:m>
                <a:endParaRPr lang="en-US" sz="1333" dirty="0"/>
              </a:p>
              <a:p>
                <a:pPr lvl="1"/>
                <a14:m>
                  <m:oMath xmlns:m="http://schemas.openxmlformats.org/officeDocument/2006/math">
                    <m:r>
                      <a:rPr lang="en-US" sz="1333" b="1" i="1">
                        <a:latin typeface="Cambria Math" panose="02040503050406030204" pitchFamily="18" charset="0"/>
                      </a:rPr>
                      <m:t>𝑻</m:t>
                    </m:r>
                    <m:r>
                      <a:rPr lang="en-US" sz="1333" b="1" i="1">
                        <a:latin typeface="Cambria Math" panose="02040503050406030204" pitchFamily="18" charset="0"/>
                      </a:rPr>
                      <m:t>(</m:t>
                    </m:r>
                    <m:sSub>
                      <m:sSubPr>
                        <m:ctrlPr>
                          <a:rPr lang="en-US" sz="1333" b="1" i="1">
                            <a:latin typeface="Cambria Math" panose="02040503050406030204" pitchFamily="18" charset="0"/>
                          </a:rPr>
                        </m:ctrlPr>
                      </m:sSubPr>
                      <m:e>
                        <m:r>
                          <a:rPr lang="en-US" sz="1333" b="1" i="1">
                            <a:latin typeface="Cambria Math" panose="02040503050406030204" pitchFamily="18" charset="0"/>
                          </a:rPr>
                          <m:t>𝒔</m:t>
                        </m:r>
                      </m:e>
                      <m:sub>
                        <m:r>
                          <a:rPr lang="en-US" sz="1333" b="1" i="1">
                            <a:latin typeface="Cambria Math" panose="02040503050406030204" pitchFamily="18" charset="0"/>
                          </a:rPr>
                          <m:t>𝒕</m:t>
                        </m:r>
                        <m:r>
                          <a:rPr lang="en-US" sz="1333" b="1" i="1">
                            <a:latin typeface="Cambria Math" panose="02040503050406030204" pitchFamily="18" charset="0"/>
                          </a:rPr>
                          <m:t>+</m:t>
                        </m:r>
                        <m:r>
                          <a:rPr lang="en-US" sz="1333" b="1" i="1">
                            <a:latin typeface="Cambria Math" panose="02040503050406030204" pitchFamily="18" charset="0"/>
                          </a:rPr>
                          <m:t>𝟏</m:t>
                        </m:r>
                      </m:sub>
                    </m:sSub>
                    <m:d>
                      <m:dPr>
                        <m:begChr m:val="|"/>
                        <m:endChr m:val="|"/>
                        <m:ctrlPr>
                          <a:rPr lang="en-US" sz="1333" b="1" i="1">
                            <a:latin typeface="Cambria Math" panose="02040503050406030204" pitchFamily="18" charset="0"/>
                          </a:rPr>
                        </m:ctrlPr>
                      </m:dPr>
                      <m:e>
                        <m:sSub>
                          <m:sSubPr>
                            <m:ctrlPr>
                              <a:rPr lang="en-US" sz="1333" b="1" i="1">
                                <a:latin typeface="Cambria Math" panose="02040503050406030204" pitchFamily="18" charset="0"/>
                              </a:rPr>
                            </m:ctrlPr>
                          </m:sSubPr>
                          <m:e>
                            <m:r>
                              <a:rPr lang="en-US" sz="1333" b="1" i="1">
                                <a:latin typeface="Cambria Math" panose="02040503050406030204" pitchFamily="18" charset="0"/>
                              </a:rPr>
                              <m:t>𝒔</m:t>
                            </m:r>
                          </m:e>
                          <m:sub>
                            <m:r>
                              <a:rPr lang="en-US" sz="1333" b="1" i="1">
                                <a:latin typeface="Cambria Math" panose="02040503050406030204" pitchFamily="18" charset="0"/>
                              </a:rPr>
                              <m:t>𝒕</m:t>
                            </m:r>
                          </m:sub>
                        </m:sSub>
                        <m:r>
                          <a:rPr lang="en-US" sz="1333" b="1" i="1">
                            <a:latin typeface="Cambria Math" panose="02040503050406030204" pitchFamily="18" charset="0"/>
                          </a:rPr>
                          <m:t>,</m:t>
                        </m:r>
                        <m:r>
                          <a:rPr lang="en-US" sz="1333" b="1" i="1">
                            <a:latin typeface="Cambria Math" panose="02040503050406030204" pitchFamily="18" charset="0"/>
                          </a:rPr>
                          <m:t>𝒂</m:t>
                        </m:r>
                      </m:e>
                    </m:d>
                    <m:r>
                      <a:rPr lang="en-US" sz="1333" b="1" i="1">
                        <a:latin typeface="Cambria Math" panose="02040503050406030204" pitchFamily="18" charset="0"/>
                      </a:rPr>
                      <m:t>𝒕</m:t>
                    </m:r>
                    <m:r>
                      <a:rPr lang="en-US" sz="1333" b="1" i="1">
                        <a:latin typeface="Cambria Math" panose="02040503050406030204" pitchFamily="18" charset="0"/>
                      </a:rPr>
                      <m:t>)</m:t>
                    </m:r>
                  </m:oMath>
                </a14:m>
                <a:r>
                  <a:rPr lang="en-US" sz="1333" b="1" dirty="0"/>
                  <a:t> , Transition</a:t>
                </a:r>
              </a:p>
              <a:p>
                <a:pPr lvl="2"/>
                <a:r>
                  <a:rPr lang="en-US" sz="1333" dirty="0"/>
                  <a:t>Defines dynamics of the environment</a:t>
                </a:r>
              </a:p>
              <a:p>
                <a:pPr lvl="1"/>
                <a14:m>
                  <m:oMath xmlns:m="http://schemas.openxmlformats.org/officeDocument/2006/math">
                    <m:r>
                      <a:rPr lang="en-US" sz="1333" b="1" i="1">
                        <a:latin typeface="Cambria Math" panose="02040503050406030204" pitchFamily="18" charset="0"/>
                      </a:rPr>
                      <m:t>𝝅</m:t>
                    </m:r>
                    <m:r>
                      <a:rPr lang="en-US" sz="1333" b="1" i="1">
                        <a:latin typeface="Cambria Math" panose="02040503050406030204" pitchFamily="18" charset="0"/>
                      </a:rPr>
                      <m:t>(</m:t>
                    </m:r>
                    <m:r>
                      <a:rPr lang="en-US" sz="1333" b="1" i="1">
                        <a:latin typeface="Cambria Math" panose="02040503050406030204" pitchFamily="18" charset="0"/>
                      </a:rPr>
                      <m:t>𝒂</m:t>
                    </m:r>
                    <m:r>
                      <a:rPr lang="en-US" sz="1333" b="1" i="1">
                        <a:latin typeface="Cambria Math" panose="02040503050406030204" pitchFamily="18" charset="0"/>
                      </a:rPr>
                      <m:t>|</m:t>
                    </m:r>
                    <m:r>
                      <a:rPr lang="en-US" sz="1333" b="1" i="1">
                        <a:latin typeface="Cambria Math" panose="02040503050406030204" pitchFamily="18" charset="0"/>
                      </a:rPr>
                      <m:t>𝒔</m:t>
                    </m:r>
                    <m:r>
                      <a:rPr lang="en-US" sz="1333" b="1" i="1">
                        <a:latin typeface="Cambria Math" panose="02040503050406030204" pitchFamily="18" charset="0"/>
                      </a:rPr>
                      <m:t>)</m:t>
                    </m:r>
                  </m:oMath>
                </a14:m>
                <a:r>
                  <a:rPr lang="en-US" sz="1333" b="1" dirty="0"/>
                  <a:t>, Policy</a:t>
                </a:r>
              </a:p>
              <a:p>
                <a:pPr lvl="1"/>
                <a:endParaRPr lang="en-US" sz="1333" dirty="0"/>
              </a:p>
              <a:p>
                <a:pPr lvl="1"/>
                <a14:m>
                  <m:oMath xmlns:m="http://schemas.openxmlformats.org/officeDocument/2006/math">
                    <m:r>
                      <a:rPr lang="en-US" sz="1333" b="1" i="1">
                        <a:latin typeface="Cambria Math" panose="02040503050406030204" pitchFamily="18" charset="0"/>
                      </a:rPr>
                      <m:t>𝝉</m:t>
                    </m:r>
                    <m:r>
                      <a:rPr lang="en-US" sz="1333" b="1" i="1">
                        <a:latin typeface="Cambria Math" panose="02040503050406030204" pitchFamily="18" charset="0"/>
                      </a:rPr>
                      <m:t>∈{</m:t>
                    </m:r>
                    <m:sSub>
                      <m:sSubPr>
                        <m:ctrlPr>
                          <a:rPr lang="en-US" sz="1333" b="1" i="1">
                            <a:latin typeface="Cambria Math" panose="02040503050406030204" pitchFamily="18" charset="0"/>
                          </a:rPr>
                        </m:ctrlPr>
                      </m:sSubPr>
                      <m:e>
                        <m:r>
                          <a:rPr lang="en-US" sz="1333" b="1" i="1">
                            <a:latin typeface="Cambria Math" panose="02040503050406030204" pitchFamily="18" charset="0"/>
                          </a:rPr>
                          <m:t>𝒔</m:t>
                        </m:r>
                      </m:e>
                      <m:sub>
                        <m:r>
                          <a:rPr lang="en-US" sz="1333" b="1" i="1">
                            <a:latin typeface="Cambria Math" panose="02040503050406030204" pitchFamily="18" charset="0"/>
                          </a:rPr>
                          <m:t>𝟎</m:t>
                        </m:r>
                      </m:sub>
                    </m:sSub>
                    <m:r>
                      <a:rPr lang="en-US" sz="1333" b="1" i="1">
                        <a:latin typeface="Cambria Math" panose="02040503050406030204" pitchFamily="18" charset="0"/>
                      </a:rPr>
                      <m:t>,</m:t>
                    </m:r>
                    <m:sSub>
                      <m:sSubPr>
                        <m:ctrlPr>
                          <a:rPr lang="en-US" sz="1333" b="1" i="1">
                            <a:latin typeface="Cambria Math" panose="02040503050406030204" pitchFamily="18" charset="0"/>
                          </a:rPr>
                        </m:ctrlPr>
                      </m:sSubPr>
                      <m:e>
                        <m:r>
                          <a:rPr lang="en-US" sz="1333" b="1" i="1">
                            <a:latin typeface="Cambria Math" panose="02040503050406030204" pitchFamily="18" charset="0"/>
                          </a:rPr>
                          <m:t>𝒂</m:t>
                        </m:r>
                      </m:e>
                      <m:sub>
                        <m:r>
                          <a:rPr lang="en-US" sz="1333" b="1" i="1">
                            <a:latin typeface="Cambria Math" panose="02040503050406030204" pitchFamily="18" charset="0"/>
                          </a:rPr>
                          <m:t>𝟎</m:t>
                        </m:r>
                      </m:sub>
                    </m:sSub>
                    <m:r>
                      <a:rPr lang="en-US" sz="1333" b="1" i="1">
                        <a:latin typeface="Cambria Math" panose="02040503050406030204" pitchFamily="18" charset="0"/>
                      </a:rPr>
                      <m:t>,</m:t>
                    </m:r>
                    <m:sSub>
                      <m:sSubPr>
                        <m:ctrlPr>
                          <a:rPr lang="en-US" sz="1333" b="1" i="1">
                            <a:latin typeface="Cambria Math" panose="02040503050406030204" pitchFamily="18" charset="0"/>
                          </a:rPr>
                        </m:ctrlPr>
                      </m:sSubPr>
                      <m:e>
                        <m:r>
                          <a:rPr lang="en-US" sz="1333" b="1" i="1">
                            <a:latin typeface="Cambria Math" panose="02040503050406030204" pitchFamily="18" charset="0"/>
                          </a:rPr>
                          <m:t>𝒔</m:t>
                        </m:r>
                      </m:e>
                      <m:sub>
                        <m:r>
                          <a:rPr lang="en-US" sz="1333" b="1" i="1">
                            <a:latin typeface="Cambria Math" panose="02040503050406030204" pitchFamily="18" charset="0"/>
                          </a:rPr>
                          <m:t>𝟏</m:t>
                        </m:r>
                      </m:sub>
                    </m:sSub>
                    <m:r>
                      <a:rPr lang="en-US" sz="1333" b="1" i="1">
                        <a:latin typeface="Cambria Math" panose="02040503050406030204" pitchFamily="18" charset="0"/>
                      </a:rPr>
                      <m:t>,</m:t>
                    </m:r>
                    <m:sSub>
                      <m:sSubPr>
                        <m:ctrlPr>
                          <a:rPr lang="en-US" sz="1333" b="1" i="1">
                            <a:latin typeface="Cambria Math" panose="02040503050406030204" pitchFamily="18" charset="0"/>
                          </a:rPr>
                        </m:ctrlPr>
                      </m:sSubPr>
                      <m:e>
                        <m:r>
                          <a:rPr lang="en-US" sz="1333" b="1" i="1">
                            <a:latin typeface="Cambria Math" panose="02040503050406030204" pitchFamily="18" charset="0"/>
                          </a:rPr>
                          <m:t>𝒂</m:t>
                        </m:r>
                      </m:e>
                      <m:sub>
                        <m:r>
                          <a:rPr lang="en-US" sz="1333" b="1" i="1">
                            <a:latin typeface="Cambria Math" panose="02040503050406030204" pitchFamily="18" charset="0"/>
                          </a:rPr>
                          <m:t>𝟏</m:t>
                        </m:r>
                      </m:sub>
                    </m:sSub>
                    <m:r>
                      <a:rPr lang="en-US" sz="1333" b="1" i="1">
                        <a:latin typeface="Cambria Math" panose="02040503050406030204" pitchFamily="18" charset="0"/>
                      </a:rPr>
                      <m:t>,…, </m:t>
                    </m:r>
                    <m:sSub>
                      <m:sSubPr>
                        <m:ctrlPr>
                          <a:rPr lang="en-US" sz="1333" b="1" i="1">
                            <a:latin typeface="Cambria Math" panose="02040503050406030204" pitchFamily="18" charset="0"/>
                          </a:rPr>
                        </m:ctrlPr>
                      </m:sSubPr>
                      <m:e>
                        <m:r>
                          <a:rPr lang="en-US" sz="1333" b="1" i="1">
                            <a:latin typeface="Cambria Math" panose="02040503050406030204" pitchFamily="18" charset="0"/>
                          </a:rPr>
                          <m:t>𝒔</m:t>
                        </m:r>
                      </m:e>
                      <m:sub>
                        <m:r>
                          <a:rPr lang="en-US" sz="1333" b="1" i="1">
                            <a:latin typeface="Cambria Math" panose="02040503050406030204" pitchFamily="18" charset="0"/>
                          </a:rPr>
                          <m:t>𝒕</m:t>
                        </m:r>
                      </m:sub>
                    </m:sSub>
                    <m:r>
                      <a:rPr lang="en-US" sz="1333" b="1" i="1">
                        <a:latin typeface="Cambria Math" panose="02040503050406030204" pitchFamily="18" charset="0"/>
                      </a:rPr>
                      <m:t>,</m:t>
                    </m:r>
                    <m:sSub>
                      <m:sSubPr>
                        <m:ctrlPr>
                          <a:rPr lang="en-US" sz="1333" b="1" i="1">
                            <a:latin typeface="Cambria Math" panose="02040503050406030204" pitchFamily="18" charset="0"/>
                          </a:rPr>
                        </m:ctrlPr>
                      </m:sSubPr>
                      <m:e>
                        <m:r>
                          <a:rPr lang="en-US" sz="1333" b="1" i="1">
                            <a:latin typeface="Cambria Math" panose="02040503050406030204" pitchFamily="18" charset="0"/>
                          </a:rPr>
                          <m:t>𝒂</m:t>
                        </m:r>
                      </m:e>
                      <m:sub>
                        <m:r>
                          <a:rPr lang="en-US" sz="1333" b="1" i="1">
                            <a:latin typeface="Cambria Math" panose="02040503050406030204" pitchFamily="18" charset="0"/>
                          </a:rPr>
                          <m:t>𝒕</m:t>
                        </m:r>
                      </m:sub>
                    </m:sSub>
                    <m:r>
                      <a:rPr lang="en-US" sz="1333" b="1" i="1">
                        <a:latin typeface="Cambria Math" panose="02040503050406030204" pitchFamily="18" charset="0"/>
                      </a:rPr>
                      <m:t>}</m:t>
                    </m:r>
                  </m:oMath>
                </a14:m>
                <a:r>
                  <a:rPr lang="en-US" sz="1333" b="1" dirty="0"/>
                  <a:t> , Trajectory</a:t>
                </a:r>
              </a:p>
              <a:p>
                <a:pPr lvl="1"/>
                <a14:m>
                  <m:oMath xmlns:m="http://schemas.openxmlformats.org/officeDocument/2006/math">
                    <m:r>
                      <a:rPr lang="en-US" sz="1333" b="1" i="1">
                        <a:latin typeface="Cambria Math" panose="02040503050406030204" pitchFamily="18" charset="0"/>
                      </a:rPr>
                      <m:t>𝑹</m:t>
                    </m:r>
                    <m:d>
                      <m:dPr>
                        <m:ctrlPr>
                          <a:rPr lang="en-US" sz="1333" b="1" i="1">
                            <a:latin typeface="Cambria Math" panose="02040503050406030204" pitchFamily="18" charset="0"/>
                          </a:rPr>
                        </m:ctrlPr>
                      </m:dPr>
                      <m:e>
                        <m:r>
                          <a:rPr lang="en-US" sz="1333" b="1" i="1">
                            <a:latin typeface="Cambria Math" panose="02040503050406030204" pitchFamily="18" charset="0"/>
                          </a:rPr>
                          <m:t>𝝉</m:t>
                        </m:r>
                      </m:e>
                    </m:d>
                    <m:r>
                      <a:rPr lang="en-US" sz="1333" b="1" i="1">
                        <a:latin typeface="Cambria Math" panose="02040503050406030204" pitchFamily="18" charset="0"/>
                      </a:rPr>
                      <m:t>=</m:t>
                    </m:r>
                    <m:nary>
                      <m:naryPr>
                        <m:chr m:val="∑"/>
                        <m:supHide m:val="on"/>
                        <m:ctrlPr>
                          <a:rPr lang="en-US" sz="1333" b="1" i="1">
                            <a:latin typeface="Cambria Math" panose="02040503050406030204" pitchFamily="18" charset="0"/>
                          </a:rPr>
                        </m:ctrlPr>
                      </m:naryPr>
                      <m:sub>
                        <m:r>
                          <a:rPr lang="en-US" sz="1333" b="1" i="1">
                            <a:latin typeface="Cambria Math" panose="02040503050406030204" pitchFamily="18" charset="0"/>
                          </a:rPr>
                          <m:t>𝒕</m:t>
                        </m:r>
                      </m:sub>
                      <m:sup/>
                      <m:e>
                        <m:sSup>
                          <m:sSupPr>
                            <m:ctrlPr>
                              <a:rPr lang="en-US" sz="1333" b="1" i="1">
                                <a:latin typeface="Cambria Math" panose="02040503050406030204" pitchFamily="18" charset="0"/>
                              </a:rPr>
                            </m:ctrlPr>
                          </m:sSupPr>
                          <m:e>
                            <m:r>
                              <a:rPr lang="en-US" sz="1333" b="1" i="1">
                                <a:latin typeface="Cambria Math" panose="02040503050406030204" pitchFamily="18" charset="0"/>
                              </a:rPr>
                              <m:t>𝜸</m:t>
                            </m:r>
                          </m:e>
                          <m:sup>
                            <m:r>
                              <a:rPr lang="en-US" sz="1333" b="1" i="1">
                                <a:latin typeface="Cambria Math" panose="02040503050406030204" pitchFamily="18" charset="0"/>
                              </a:rPr>
                              <m:t>𝒕</m:t>
                            </m:r>
                          </m:sup>
                        </m:sSup>
                        <m:sSub>
                          <m:sSubPr>
                            <m:ctrlPr>
                              <a:rPr lang="en-US" sz="1333" b="1" i="1">
                                <a:latin typeface="Cambria Math" panose="02040503050406030204" pitchFamily="18" charset="0"/>
                              </a:rPr>
                            </m:ctrlPr>
                          </m:sSubPr>
                          <m:e>
                            <m:r>
                              <a:rPr lang="en-US" sz="1333" b="1" i="1">
                                <a:latin typeface="Cambria Math" panose="02040503050406030204" pitchFamily="18" charset="0"/>
                              </a:rPr>
                              <m:t>𝒓</m:t>
                            </m:r>
                          </m:e>
                          <m:sub>
                            <m:r>
                              <a:rPr lang="en-US" sz="1333" b="1" i="1">
                                <a:latin typeface="Cambria Math" panose="02040503050406030204" pitchFamily="18" charset="0"/>
                              </a:rPr>
                              <m:t>𝒕</m:t>
                            </m:r>
                          </m:sub>
                        </m:sSub>
                      </m:e>
                    </m:nary>
                  </m:oMath>
                </a14:m>
                <a:r>
                  <a:rPr lang="en-US" sz="1333" b="1" dirty="0"/>
                  <a:t> , Return</a:t>
                </a:r>
              </a:p>
              <a:p>
                <a:pPr lvl="2"/>
                <a14:m>
                  <m:oMath xmlns:m="http://schemas.openxmlformats.org/officeDocument/2006/math">
                    <m:sSup>
                      <m:sSupPr>
                        <m:ctrlPr>
                          <a:rPr lang="en-US" sz="1333" i="1">
                            <a:latin typeface="Cambria Math" panose="02040503050406030204" pitchFamily="18" charset="0"/>
                          </a:rPr>
                        </m:ctrlPr>
                      </m:sSupPr>
                      <m:e>
                        <m:r>
                          <a:rPr lang="en-US" sz="1333" i="1">
                            <a:latin typeface="Cambria Math" panose="02040503050406030204" pitchFamily="18" charset="0"/>
                          </a:rPr>
                          <m:t>𝛾</m:t>
                        </m:r>
                      </m:e>
                      <m:sup>
                        <m:r>
                          <a:rPr lang="en-US" sz="1333" i="1">
                            <a:latin typeface="Cambria Math" panose="02040503050406030204" pitchFamily="18" charset="0"/>
                          </a:rPr>
                          <m:t>𝑡</m:t>
                        </m:r>
                      </m:sup>
                    </m:sSup>
                    <m:r>
                      <a:rPr lang="en-US" sz="1333" i="1">
                        <a:latin typeface="Cambria Math" panose="02040503050406030204" pitchFamily="18" charset="0"/>
                      </a:rPr>
                      <m:t>∈[0,1]</m:t>
                    </m:r>
                  </m:oMath>
                </a14:m>
                <a:r>
                  <a:rPr lang="en-US" sz="1333" dirty="0"/>
                  <a:t> is the discount factor, which can prefer near-term results</a:t>
                </a:r>
              </a:p>
              <a:p>
                <a:endParaRPr lang="en-US" sz="1333" dirty="0"/>
              </a:p>
              <a:p>
                <a:endParaRPr lang="en-US" sz="1333" dirty="0"/>
              </a:p>
            </p:txBody>
          </p:sp>
        </mc:Choice>
        <mc:Fallback xmlns="">
          <p:sp>
            <p:nvSpPr>
              <p:cNvPr id="3" name="Content Placeholder 2">
                <a:extLst>
                  <a:ext uri="{FF2B5EF4-FFF2-40B4-BE49-F238E27FC236}">
                    <a16:creationId xmlns:a16="http://schemas.microsoft.com/office/drawing/2014/main" id="{2F4911E0-D807-62B3-DB3E-BF938DB0E899}"/>
                  </a:ext>
                </a:extLst>
              </p:cNvPr>
              <p:cNvSpPr>
                <a:spLocks noGrp="1" noRot="1" noChangeAspect="1" noMove="1" noResize="1" noEditPoints="1" noAdjustHandles="1" noChangeArrowheads="1" noChangeShapeType="1" noTextEdit="1"/>
              </p:cNvSpPr>
              <p:nvPr>
                <p:ph idx="1"/>
              </p:nvPr>
            </p:nvSpPr>
            <p:spPr>
              <a:xfrm>
                <a:off x="0" y="324777"/>
                <a:ext cx="12450964" cy="4351339"/>
              </a:xfrm>
              <a:blipFill>
                <a:blip r:embed="rId3"/>
                <a:stretch>
                  <a:fillRect l="-49" t="-560" b="-43697"/>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6ACDE1A4-83D7-8A12-62B6-92D90196C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556" y="4649789"/>
            <a:ext cx="4170499" cy="2142449"/>
          </a:xfrm>
          <a:prstGeom prst="rect">
            <a:avLst/>
          </a:prstGeom>
          <a:solidFill>
            <a:schemeClr val="accent2"/>
          </a:solidFill>
          <a:ln>
            <a:solidFill>
              <a:schemeClr val="tx1"/>
            </a:solidFill>
          </a:ln>
        </p:spPr>
      </p:pic>
      <p:pic>
        <p:nvPicPr>
          <p:cNvPr id="4" name="Picture 2">
            <a:extLst>
              <a:ext uri="{FF2B5EF4-FFF2-40B4-BE49-F238E27FC236}">
                <a16:creationId xmlns:a16="http://schemas.microsoft.com/office/drawing/2014/main" id="{3E976FDE-A872-551B-290F-779F77C0A1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1556" y="2500447"/>
            <a:ext cx="3670035" cy="20166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59A8D3E-08C5-65CC-53B8-4D02D7A5A197}"/>
              </a:ext>
            </a:extLst>
          </p:cNvPr>
          <p:cNvSpPr>
            <a:spLocks noGrp="1"/>
          </p:cNvSpPr>
          <p:nvPr>
            <p:ph type="sldNum" sz="quarter" idx="12"/>
          </p:nvPr>
        </p:nvSpPr>
        <p:spPr/>
        <p:txBody>
          <a:bodyPr/>
          <a:lstStyle/>
          <a:p>
            <a:fld id="{13FA7114-A053-4D77-83D8-BB2B688B3169}" type="slidenum">
              <a:rPr lang="en-US" smtClean="0"/>
              <a:t>46</a:t>
            </a:fld>
            <a:endParaRPr lang="en-US"/>
          </a:p>
        </p:txBody>
      </p:sp>
    </p:spTree>
    <p:extLst>
      <p:ext uri="{BB962C8B-B14F-4D97-AF65-F5344CB8AC3E}">
        <p14:creationId xmlns:p14="http://schemas.microsoft.com/office/powerpoint/2010/main" val="388264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20" end="2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21" end="2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22" end="2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19A14-21BE-6244-313C-C3B557417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E1B54-4AD4-1D77-DBBA-882D8EA181AA}"/>
              </a:ext>
            </a:extLst>
          </p:cNvPr>
          <p:cNvSpPr>
            <a:spLocks noGrp="1"/>
          </p:cNvSpPr>
          <p:nvPr>
            <p:ph type="title"/>
          </p:nvPr>
        </p:nvSpPr>
        <p:spPr>
          <a:xfrm>
            <a:off x="0" y="-64643"/>
            <a:ext cx="10250424" cy="745680"/>
          </a:xfrm>
        </p:spPr>
        <p:txBody>
          <a:bodyPr>
            <a:normAutofit/>
          </a:bodyPr>
          <a:lstStyle/>
          <a:p>
            <a:r>
              <a:rPr lang="en-US" sz="1867" u="sng" dirty="0"/>
              <a:t>What are some strengths and weaknesses of RL?</a:t>
            </a:r>
          </a:p>
        </p:txBody>
      </p:sp>
      <p:sp>
        <p:nvSpPr>
          <p:cNvPr id="3" name="Content Placeholder 2">
            <a:extLst>
              <a:ext uri="{FF2B5EF4-FFF2-40B4-BE49-F238E27FC236}">
                <a16:creationId xmlns:a16="http://schemas.microsoft.com/office/drawing/2014/main" id="{57231F6A-EA16-52A1-4F3F-D4394BC223F2}"/>
              </a:ext>
            </a:extLst>
          </p:cNvPr>
          <p:cNvSpPr>
            <a:spLocks noGrp="1"/>
          </p:cNvSpPr>
          <p:nvPr>
            <p:ph idx="1"/>
          </p:nvPr>
        </p:nvSpPr>
        <p:spPr>
          <a:xfrm>
            <a:off x="134112" y="582041"/>
            <a:ext cx="11939355" cy="4351339"/>
          </a:xfrm>
        </p:spPr>
        <p:txBody>
          <a:bodyPr>
            <a:noAutofit/>
          </a:bodyPr>
          <a:lstStyle/>
          <a:p>
            <a:r>
              <a:rPr lang="en-US" sz="1400" dirty="0"/>
              <a:t>Strengths</a:t>
            </a:r>
          </a:p>
          <a:p>
            <a:pPr lvl="1"/>
            <a:r>
              <a:rPr lang="en-US" sz="1400" b="1" dirty="0"/>
              <a:t>Learns by interaction:</a:t>
            </a:r>
          </a:p>
          <a:p>
            <a:pPr lvl="2"/>
            <a:r>
              <a:rPr lang="en-US" sz="1400" dirty="0"/>
              <a:t>Through trial and error, ideal for sequential decision-making tasks</a:t>
            </a:r>
          </a:p>
          <a:p>
            <a:pPr lvl="1"/>
            <a:r>
              <a:rPr lang="en-US" sz="1400" b="1" dirty="0"/>
              <a:t>No need for labeled data:</a:t>
            </a:r>
          </a:p>
          <a:p>
            <a:pPr lvl="2"/>
            <a:r>
              <a:rPr lang="en-US" sz="1400" dirty="0"/>
              <a:t>Only need a reward signal, ideal for cases where labeling for direct GT is impractical or not well-defined</a:t>
            </a:r>
          </a:p>
          <a:p>
            <a:pPr lvl="1"/>
            <a:r>
              <a:rPr lang="en-US" sz="1400" b="1" dirty="0"/>
              <a:t>Long term planning:</a:t>
            </a:r>
          </a:p>
          <a:p>
            <a:pPr lvl="2"/>
            <a:r>
              <a:rPr lang="en-US" sz="1400" dirty="0"/>
              <a:t>Considers delayed rewards and can optimize actions over time, enabling strategic decision-making</a:t>
            </a:r>
          </a:p>
          <a:p>
            <a:pPr lvl="1"/>
            <a:r>
              <a:rPr lang="en-US" sz="1400" b="1" dirty="0"/>
              <a:t>Optimizing for right objective:</a:t>
            </a:r>
          </a:p>
          <a:p>
            <a:pPr lvl="2"/>
            <a:r>
              <a:rPr lang="en-US" sz="1400" dirty="0"/>
              <a:t>Generally, SFT only optimizes for a proxy of what you’re actually trying to do. RL can optimize for that (</a:t>
            </a:r>
            <a:r>
              <a:rPr lang="en-US" sz="1400" dirty="0" err="1"/>
              <a:t>eg</a:t>
            </a:r>
            <a:r>
              <a:rPr lang="en-US" sz="1400" dirty="0"/>
              <a:t> human preference), even if it’s a black box.</a:t>
            </a:r>
          </a:p>
          <a:p>
            <a:pPr lvl="1"/>
            <a:r>
              <a:rPr lang="en-US" sz="1400" b="1" dirty="0"/>
              <a:t>Has had success in complex tasks, </a:t>
            </a:r>
            <a:r>
              <a:rPr lang="en-US" sz="1400" b="1" dirty="0" err="1"/>
              <a:t>eg</a:t>
            </a:r>
            <a:r>
              <a:rPr lang="en-US" sz="1400" b="1" dirty="0"/>
              <a:t> AlphaGo</a:t>
            </a:r>
            <a:br>
              <a:rPr lang="en-US" sz="1400" b="1" dirty="0"/>
            </a:br>
            <a:endParaRPr lang="en-US" sz="1400" b="1" dirty="0"/>
          </a:p>
          <a:p>
            <a:r>
              <a:rPr lang="en-US" sz="1400" dirty="0"/>
              <a:t>Weaknesses</a:t>
            </a:r>
          </a:p>
          <a:p>
            <a:pPr lvl="1"/>
            <a:r>
              <a:rPr lang="en-US" sz="1400" b="1" dirty="0"/>
              <a:t>Sample inefficiency:</a:t>
            </a:r>
          </a:p>
          <a:p>
            <a:pPr lvl="2"/>
            <a:r>
              <a:rPr lang="en-US" sz="1400" dirty="0"/>
              <a:t>Requires many interactions with environment to learn effectively, which is usually only possible in sim. Due to large action/state spaces.</a:t>
            </a:r>
          </a:p>
          <a:p>
            <a:pPr lvl="1"/>
            <a:r>
              <a:rPr lang="en-US" sz="1400" b="1" dirty="0"/>
              <a:t>Exploration vs. exploitation:</a:t>
            </a:r>
          </a:p>
          <a:p>
            <a:pPr lvl="2"/>
            <a:r>
              <a:rPr lang="en-US" sz="1400" dirty="0"/>
              <a:t>Balancing trying new actions (exploration) vs. sticking with known good ones (exploitation) is non-trivial and can hinder learning.</a:t>
            </a:r>
          </a:p>
          <a:p>
            <a:pPr lvl="1"/>
            <a:r>
              <a:rPr lang="en-US" sz="1400" b="1" dirty="0"/>
              <a:t>Reward design is hard:</a:t>
            </a:r>
          </a:p>
          <a:p>
            <a:pPr lvl="2"/>
            <a:r>
              <a:rPr lang="en-US" sz="1400" dirty="0"/>
              <a:t>Poorly shaped or sparse rewards can lead to undesired behaviors or very slow learning.</a:t>
            </a:r>
          </a:p>
          <a:p>
            <a:pPr lvl="1"/>
            <a:r>
              <a:rPr lang="en-US" sz="1400" b="1" dirty="0"/>
              <a:t>General instability and sensitivity</a:t>
            </a:r>
          </a:p>
          <a:p>
            <a:pPr lvl="1"/>
            <a:endParaRPr lang="en-US" sz="1400" dirty="0"/>
          </a:p>
          <a:p>
            <a:pPr lvl="1"/>
            <a:endParaRPr lang="en-US" sz="1400" dirty="0"/>
          </a:p>
          <a:p>
            <a:endParaRPr lang="en-US" sz="1400" dirty="0"/>
          </a:p>
        </p:txBody>
      </p:sp>
      <p:sp>
        <p:nvSpPr>
          <p:cNvPr id="4" name="Slide Number Placeholder 3">
            <a:extLst>
              <a:ext uri="{FF2B5EF4-FFF2-40B4-BE49-F238E27FC236}">
                <a16:creationId xmlns:a16="http://schemas.microsoft.com/office/drawing/2014/main" id="{71CE7ACA-810C-F675-1F96-8ADFBFFF09DB}"/>
              </a:ext>
            </a:extLst>
          </p:cNvPr>
          <p:cNvSpPr>
            <a:spLocks noGrp="1"/>
          </p:cNvSpPr>
          <p:nvPr>
            <p:ph type="sldNum" sz="quarter" idx="12"/>
          </p:nvPr>
        </p:nvSpPr>
        <p:spPr/>
        <p:txBody>
          <a:bodyPr/>
          <a:lstStyle/>
          <a:p>
            <a:fld id="{13FA7114-A053-4D77-83D8-BB2B688B3169}" type="slidenum">
              <a:rPr lang="en-US" smtClean="0"/>
              <a:t>47</a:t>
            </a:fld>
            <a:endParaRPr lang="en-US"/>
          </a:p>
        </p:txBody>
      </p:sp>
    </p:spTree>
    <p:extLst>
      <p:ext uri="{BB962C8B-B14F-4D97-AF65-F5344CB8AC3E}">
        <p14:creationId xmlns:p14="http://schemas.microsoft.com/office/powerpoint/2010/main" val="352745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27B07-4E17-CCD7-352A-CA1E338A2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F6C8A-0578-27DC-5C22-1CCC220F4050}"/>
              </a:ext>
            </a:extLst>
          </p:cNvPr>
          <p:cNvSpPr>
            <a:spLocks noGrp="1"/>
          </p:cNvSpPr>
          <p:nvPr>
            <p:ph type="title"/>
          </p:nvPr>
        </p:nvSpPr>
        <p:spPr>
          <a:xfrm>
            <a:off x="0" y="-64643"/>
            <a:ext cx="10250424" cy="745680"/>
          </a:xfrm>
        </p:spPr>
        <p:txBody>
          <a:bodyPr>
            <a:normAutofit/>
          </a:bodyPr>
          <a:lstStyle/>
          <a:p>
            <a:r>
              <a:rPr lang="en-US" sz="1867" u="sng" dirty="0"/>
              <a:t>What’s the difference between on-policy &amp; off-policy RL?</a:t>
            </a:r>
          </a:p>
        </p:txBody>
      </p:sp>
      <p:sp>
        <p:nvSpPr>
          <p:cNvPr id="3" name="Content Placeholder 2">
            <a:extLst>
              <a:ext uri="{FF2B5EF4-FFF2-40B4-BE49-F238E27FC236}">
                <a16:creationId xmlns:a16="http://schemas.microsoft.com/office/drawing/2014/main" id="{4E14EDBA-E45B-5835-575B-0B7AE7CB33F3}"/>
              </a:ext>
            </a:extLst>
          </p:cNvPr>
          <p:cNvSpPr>
            <a:spLocks noGrp="1"/>
          </p:cNvSpPr>
          <p:nvPr>
            <p:ph idx="1"/>
          </p:nvPr>
        </p:nvSpPr>
        <p:spPr>
          <a:xfrm>
            <a:off x="0" y="552419"/>
            <a:ext cx="11939355" cy="1609853"/>
          </a:xfrm>
        </p:spPr>
        <p:txBody>
          <a:bodyPr>
            <a:noAutofit/>
          </a:bodyPr>
          <a:lstStyle/>
          <a:p>
            <a:pPr marL="152396" indent="0">
              <a:buNone/>
            </a:pPr>
            <a:r>
              <a:rPr lang="en-US" sz="1600" b="1" dirty="0"/>
              <a:t>On-policy (</a:t>
            </a:r>
            <a:r>
              <a:rPr lang="en-US" sz="1600" b="1" dirty="0" err="1"/>
              <a:t>eg</a:t>
            </a:r>
            <a:r>
              <a:rPr lang="en-US" sz="1600" b="1" dirty="0"/>
              <a:t> SARSA, policy gradient methods like TRPO, PPO, GRPO)</a:t>
            </a:r>
          </a:p>
          <a:p>
            <a:r>
              <a:rPr lang="en-US" sz="1600" dirty="0"/>
              <a:t>Same policy used to generate behavior (collect data) and to improve itself</a:t>
            </a:r>
          </a:p>
          <a:p>
            <a:r>
              <a:rPr lang="en-US" sz="1600" dirty="0"/>
              <a:t>Learns from data it generates by following its current policy</a:t>
            </a:r>
          </a:p>
          <a:p>
            <a:r>
              <a:rPr lang="en-US" sz="1600" dirty="0"/>
              <a:t>Generally more stable training, but requires continual data collection as policy changes and less sample efficient since old data becomes stale</a:t>
            </a:r>
          </a:p>
          <a:p>
            <a:endParaRPr lang="en-US" sz="1600" dirty="0"/>
          </a:p>
          <a:p>
            <a:pPr lvl="1"/>
            <a:endParaRPr lang="en-US" sz="1600" dirty="0"/>
          </a:p>
          <a:p>
            <a:endParaRPr lang="en-US" sz="1600" dirty="0"/>
          </a:p>
        </p:txBody>
      </p:sp>
      <p:sp>
        <p:nvSpPr>
          <p:cNvPr id="4" name="Content Placeholder 2">
            <a:extLst>
              <a:ext uri="{FF2B5EF4-FFF2-40B4-BE49-F238E27FC236}">
                <a16:creationId xmlns:a16="http://schemas.microsoft.com/office/drawing/2014/main" id="{72CEDF37-B692-464E-4E14-778C9BEBA06E}"/>
              </a:ext>
            </a:extLst>
          </p:cNvPr>
          <p:cNvSpPr txBox="1">
            <a:spLocks/>
          </p:cNvSpPr>
          <p:nvPr/>
        </p:nvSpPr>
        <p:spPr>
          <a:xfrm>
            <a:off x="-1" y="2490852"/>
            <a:ext cx="11939355" cy="1609853"/>
          </a:xfrm>
          <a:prstGeom prst="rect">
            <a:avLst/>
          </a:prstGeom>
          <a:noFill/>
          <a:ln>
            <a:noFill/>
          </a:ln>
        </p:spPr>
        <p:txBody>
          <a:bodyPr spcFirstLastPara="1" wrap="square" lIns="121900" tIns="121900" rIns="121900" bIns="121900"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a:buNone/>
            </a:pPr>
            <a:r>
              <a:rPr lang="en-US" sz="1600" b="1" dirty="0">
                <a:solidFill>
                  <a:schemeClr val="tx1"/>
                </a:solidFill>
              </a:rPr>
              <a:t>Off-policy (</a:t>
            </a:r>
            <a:r>
              <a:rPr lang="en-US" sz="1600" b="1" dirty="0" err="1">
                <a:solidFill>
                  <a:schemeClr val="tx1"/>
                </a:solidFill>
              </a:rPr>
              <a:t>eg</a:t>
            </a:r>
            <a:r>
              <a:rPr lang="en-US" sz="1600" b="1" dirty="0">
                <a:solidFill>
                  <a:schemeClr val="tx1"/>
                </a:solidFill>
              </a:rPr>
              <a:t> Q-learning, Soft Actor-Critic)</a:t>
            </a:r>
          </a:p>
          <a:p>
            <a:r>
              <a:rPr lang="en-US" sz="1600" dirty="0">
                <a:solidFill>
                  <a:schemeClr val="tx1"/>
                </a:solidFill>
              </a:rPr>
              <a:t>Agent learns about one policy (target policy) using data collected from a different policy (behavior policy)</a:t>
            </a:r>
          </a:p>
          <a:p>
            <a:r>
              <a:rPr lang="en-US" sz="1600" dirty="0">
                <a:solidFill>
                  <a:schemeClr val="tx1"/>
                </a:solidFill>
              </a:rPr>
              <a:t>More sample-efficient (can reuse past experiences, </a:t>
            </a:r>
            <a:r>
              <a:rPr lang="en-US" sz="1600" dirty="0" err="1">
                <a:solidFill>
                  <a:schemeClr val="tx1"/>
                </a:solidFill>
              </a:rPr>
              <a:t>eg</a:t>
            </a:r>
            <a:r>
              <a:rPr lang="en-US" sz="1600" dirty="0">
                <a:solidFill>
                  <a:schemeClr val="tx1"/>
                </a:solidFill>
              </a:rPr>
              <a:t> experience replay)</a:t>
            </a:r>
          </a:p>
          <a:p>
            <a:r>
              <a:rPr lang="en-US" sz="1600" dirty="0">
                <a:solidFill>
                  <a:schemeClr val="tx1"/>
                </a:solidFill>
              </a:rPr>
              <a:t>Enables learning from humans/expert demonstrations</a:t>
            </a:r>
          </a:p>
          <a:p>
            <a:r>
              <a:rPr lang="en-US" sz="1600" dirty="0">
                <a:solidFill>
                  <a:schemeClr val="tx1"/>
                </a:solidFill>
              </a:rPr>
              <a:t>More complex / tricky, can need corrections like importance sampling. But more flexible, maximizes use of data.</a:t>
            </a:r>
          </a:p>
          <a:p>
            <a:endParaRPr lang="en-US" sz="1600" dirty="0">
              <a:solidFill>
                <a:schemeClr val="tx1"/>
              </a:solidFill>
            </a:endParaRPr>
          </a:p>
          <a:p>
            <a:endParaRPr lang="en-US" sz="1600" dirty="0">
              <a:solidFill>
                <a:schemeClr val="tx1"/>
              </a:solidFill>
            </a:endParaRPr>
          </a:p>
        </p:txBody>
      </p:sp>
      <p:sp>
        <p:nvSpPr>
          <p:cNvPr id="5" name="Slide Number Placeholder 4">
            <a:extLst>
              <a:ext uri="{FF2B5EF4-FFF2-40B4-BE49-F238E27FC236}">
                <a16:creationId xmlns:a16="http://schemas.microsoft.com/office/drawing/2014/main" id="{E253008D-2CEB-4A38-E3CC-AE5228092741}"/>
              </a:ext>
            </a:extLst>
          </p:cNvPr>
          <p:cNvSpPr>
            <a:spLocks noGrp="1"/>
          </p:cNvSpPr>
          <p:nvPr>
            <p:ph type="sldNum" sz="quarter" idx="12"/>
          </p:nvPr>
        </p:nvSpPr>
        <p:spPr/>
        <p:txBody>
          <a:bodyPr/>
          <a:lstStyle/>
          <a:p>
            <a:fld id="{13FA7114-A053-4D77-83D8-BB2B688B3169}" type="slidenum">
              <a:rPr lang="en-US" smtClean="0"/>
              <a:t>48</a:t>
            </a:fld>
            <a:endParaRPr lang="en-US"/>
          </a:p>
        </p:txBody>
      </p:sp>
    </p:spTree>
    <p:extLst>
      <p:ext uri="{BB962C8B-B14F-4D97-AF65-F5344CB8AC3E}">
        <p14:creationId xmlns:p14="http://schemas.microsoft.com/office/powerpoint/2010/main" val="239668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E6CBD-AC12-FC5E-3F05-AA1CCB7E9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58765-D5E4-284A-28C3-760F0DE7590D}"/>
              </a:ext>
            </a:extLst>
          </p:cNvPr>
          <p:cNvSpPr>
            <a:spLocks noGrp="1"/>
          </p:cNvSpPr>
          <p:nvPr>
            <p:ph type="title"/>
          </p:nvPr>
        </p:nvSpPr>
        <p:spPr>
          <a:xfrm>
            <a:off x="0" y="-64643"/>
            <a:ext cx="10250424" cy="745680"/>
          </a:xfrm>
        </p:spPr>
        <p:txBody>
          <a:bodyPr>
            <a:normAutofit/>
          </a:bodyPr>
          <a:lstStyle/>
          <a:p>
            <a:r>
              <a:rPr lang="en-US" sz="1867" u="sng" dirty="0"/>
              <a:t>Derive the vanilla/basic policy gradient, and intuitively explain what it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FCBC26-31EE-0656-41BD-2A085EDA94BA}"/>
                  </a:ext>
                </a:extLst>
              </p:cNvPr>
              <p:cNvSpPr>
                <a:spLocks noGrp="1"/>
              </p:cNvSpPr>
              <p:nvPr>
                <p:ph idx="1"/>
              </p:nvPr>
            </p:nvSpPr>
            <p:spPr>
              <a:xfrm>
                <a:off x="5440071" y="3313583"/>
                <a:ext cx="6705292" cy="2296069"/>
              </a:xfrm>
            </p:spPr>
            <p:txBody>
              <a:bodyPr>
                <a:noAutofit/>
              </a:bodyPr>
              <a:lstStyle/>
              <a:p>
                <a:r>
                  <a:rPr lang="en-US" sz="1200" dirty="0"/>
                  <a:t>Tells us how to adjust the policy’s parameters to make actions that led to good outcomes more likely in the future</a:t>
                </a:r>
              </a:p>
              <a:p>
                <a14:m>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m:t>
                        </m:r>
                      </m:e>
                      <m:sub>
                        <m:r>
                          <a:rPr lang="en-US" sz="1200" i="1">
                            <a:latin typeface="Cambria Math" panose="02040503050406030204" pitchFamily="18" charset="0"/>
                          </a:rPr>
                          <m:t>𝜃</m:t>
                        </m:r>
                      </m:sub>
                    </m:sSub>
                  </m:oMath>
                </a14:m>
                <a:r>
                  <a:rPr lang="en-US" sz="1200" dirty="0"/>
                  <a:t> tells us how the probability of particular actions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oMath>
                </a14:m>
                <a:r>
                  <a:rPr lang="en-US" sz="1200" dirty="0"/>
                  <a:t> change with respect to the model parameters </a:t>
                </a:r>
                <a14:m>
                  <m:oMath xmlns:m="http://schemas.openxmlformats.org/officeDocument/2006/math">
                    <m:r>
                      <a:rPr lang="en-US" sz="1200" i="1">
                        <a:latin typeface="Cambria Math" panose="02040503050406030204" pitchFamily="18" charset="0"/>
                      </a:rPr>
                      <m:t>𝜃</m:t>
                    </m:r>
                  </m:oMath>
                </a14:m>
                <a:endParaRPr lang="en-US" sz="1200" dirty="0"/>
              </a:p>
              <a:p>
                <a:r>
                  <a:rPr lang="en-US" sz="1200" dirty="0"/>
                  <a:t>Combined effect depends on </a:t>
                </a:r>
                <a14:m>
                  <m:oMath xmlns:m="http://schemas.openxmlformats.org/officeDocument/2006/math">
                    <m:r>
                      <a:rPr lang="en-US" sz="1200" i="1">
                        <a:latin typeface="Cambria Math" panose="02040503050406030204" pitchFamily="18" charset="0"/>
                      </a:rPr>
                      <m:t>𝑅</m:t>
                    </m:r>
                    <m:d>
                      <m:dPr>
                        <m:ctrlPr>
                          <a:rPr lang="en-US" sz="1200" i="1">
                            <a:latin typeface="Cambria Math" panose="02040503050406030204" pitchFamily="18" charset="0"/>
                          </a:rPr>
                        </m:ctrlPr>
                      </m:dPr>
                      <m:e>
                        <m:r>
                          <a:rPr lang="en-US" sz="1200" i="1">
                            <a:latin typeface="Cambria Math" panose="02040503050406030204" pitchFamily="18" charset="0"/>
                          </a:rPr>
                          <m:t>𝜏</m:t>
                        </m:r>
                      </m:e>
                    </m:d>
                  </m:oMath>
                </a14:m>
                <a:endParaRPr lang="en-US" sz="1200" dirty="0"/>
              </a:p>
              <a:p>
                <a:pPr lvl="1"/>
                <a:r>
                  <a:rPr lang="en-US" sz="1200" dirty="0"/>
                  <a:t>If positive, then we increase chance of choosing that action</a:t>
                </a:r>
              </a:p>
              <a:p>
                <a:pPr lvl="1"/>
                <a:r>
                  <a:rPr lang="en-US" sz="1200" dirty="0"/>
                  <a:t>If negative, then we decrease chance of choosing that action</a:t>
                </a:r>
              </a:p>
              <a:p>
                <a:r>
                  <a:rPr lang="en-US" sz="1200" dirty="0"/>
                  <a:t>Gradient shifts probability mass to push agent to repeat lucky successes, based on observed outcomes</a:t>
                </a:r>
              </a:p>
              <a:p>
                <a:r>
                  <a:rPr lang="en-US" sz="1200" dirty="0"/>
                  <a:t>Note, VPG is very data inefficient</a:t>
                </a:r>
              </a:p>
            </p:txBody>
          </p:sp>
        </mc:Choice>
        <mc:Fallback xmlns="">
          <p:sp>
            <p:nvSpPr>
              <p:cNvPr id="3" name="Content Placeholder 2">
                <a:extLst>
                  <a:ext uri="{FF2B5EF4-FFF2-40B4-BE49-F238E27FC236}">
                    <a16:creationId xmlns:a16="http://schemas.microsoft.com/office/drawing/2014/main" id="{81FCBC26-31EE-0656-41BD-2A085EDA94BA}"/>
                  </a:ext>
                </a:extLst>
              </p:cNvPr>
              <p:cNvSpPr>
                <a:spLocks noGrp="1" noRot="1" noChangeAspect="1" noMove="1" noResize="1" noEditPoints="1" noAdjustHandles="1" noChangeArrowheads="1" noChangeShapeType="1" noTextEdit="1"/>
              </p:cNvSpPr>
              <p:nvPr>
                <p:ph idx="1"/>
              </p:nvPr>
            </p:nvSpPr>
            <p:spPr>
              <a:xfrm>
                <a:off x="5440071" y="3313583"/>
                <a:ext cx="6705292" cy="2296069"/>
              </a:xfrm>
              <a:blipFill>
                <a:blip r:embed="rId2"/>
                <a:stretch>
                  <a:fillRect t="-1064" b="-5585"/>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E41AE945-41E6-F3D3-EF1E-335F60B4D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71" y="498925"/>
            <a:ext cx="2538432" cy="119914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32FD9A9-3861-9446-DC61-ACF181E3E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3266" y="1885725"/>
            <a:ext cx="3076092" cy="13586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F3C3A51-3BAB-3CF8-7CC0-8706EA6C9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211" y="2172454"/>
            <a:ext cx="2538432" cy="125574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A089D7B5-4778-7201-704F-BB1E4102FF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971" y="3515724"/>
            <a:ext cx="3188592" cy="122838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49991C4-1954-E73A-5498-5DF61E09BF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20" y="4821568"/>
            <a:ext cx="4004040" cy="13145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40B63A-70F1-3904-E745-0D7AA6499A9D}"/>
              </a:ext>
            </a:extLst>
          </p:cNvPr>
          <p:cNvPicPr>
            <a:picLocks noChangeAspect="1"/>
          </p:cNvPicPr>
          <p:nvPr/>
        </p:nvPicPr>
        <p:blipFill>
          <a:blip r:embed="rId8"/>
          <a:stretch>
            <a:fillRect/>
          </a:stretch>
        </p:blipFill>
        <p:spPr>
          <a:xfrm>
            <a:off x="5653266" y="640565"/>
            <a:ext cx="3920453" cy="1044736"/>
          </a:xfrm>
          <a:prstGeom prst="rect">
            <a:avLst/>
          </a:prstGeom>
          <a:ln>
            <a:solidFill>
              <a:schemeClr val="tx1"/>
            </a:solidFill>
          </a:ln>
        </p:spPr>
      </p:pic>
      <p:sp>
        <p:nvSpPr>
          <p:cNvPr id="4" name="TextBox 3">
            <a:extLst>
              <a:ext uri="{FF2B5EF4-FFF2-40B4-BE49-F238E27FC236}">
                <a16:creationId xmlns:a16="http://schemas.microsoft.com/office/drawing/2014/main" id="{46368DB2-6C38-137F-6E53-AD6B83B167FB}"/>
              </a:ext>
            </a:extLst>
          </p:cNvPr>
          <p:cNvSpPr txBox="1"/>
          <p:nvPr/>
        </p:nvSpPr>
        <p:spPr>
          <a:xfrm>
            <a:off x="0" y="1785599"/>
            <a:ext cx="4128502" cy="297454"/>
          </a:xfrm>
          <a:prstGeom prst="rect">
            <a:avLst/>
          </a:prstGeom>
          <a:noFill/>
        </p:spPr>
        <p:txBody>
          <a:bodyPr wrap="none" rtlCol="0">
            <a:spAutoFit/>
          </a:bodyPr>
          <a:lstStyle/>
          <a:p>
            <a:r>
              <a:rPr lang="en-US" sz="1333" i="1" dirty="0"/>
              <a:t>Using chain rule of probability and log-derivative trick:</a:t>
            </a:r>
          </a:p>
        </p:txBody>
      </p:sp>
      <p:sp>
        <p:nvSpPr>
          <p:cNvPr id="5" name="Slide Number Placeholder 4">
            <a:extLst>
              <a:ext uri="{FF2B5EF4-FFF2-40B4-BE49-F238E27FC236}">
                <a16:creationId xmlns:a16="http://schemas.microsoft.com/office/drawing/2014/main" id="{5DC6A53D-ACDF-3DB9-A9A8-80F16208C80B}"/>
              </a:ext>
            </a:extLst>
          </p:cNvPr>
          <p:cNvSpPr>
            <a:spLocks noGrp="1"/>
          </p:cNvSpPr>
          <p:nvPr>
            <p:ph type="sldNum" sz="quarter" idx="12"/>
          </p:nvPr>
        </p:nvSpPr>
        <p:spPr/>
        <p:txBody>
          <a:bodyPr/>
          <a:lstStyle/>
          <a:p>
            <a:fld id="{13FA7114-A053-4D77-83D8-BB2B688B3169}" type="slidenum">
              <a:rPr lang="en-US" smtClean="0"/>
              <a:t>49</a:t>
            </a:fld>
            <a:endParaRPr lang="en-US"/>
          </a:p>
        </p:txBody>
      </p:sp>
    </p:spTree>
    <p:extLst>
      <p:ext uri="{BB962C8B-B14F-4D97-AF65-F5344CB8AC3E}">
        <p14:creationId xmlns:p14="http://schemas.microsoft.com/office/powerpoint/2010/main" val="115129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9">
          <a:extLst>
            <a:ext uri="{FF2B5EF4-FFF2-40B4-BE49-F238E27FC236}">
              <a16:creationId xmlns:a16="http://schemas.microsoft.com/office/drawing/2014/main" id="{4BA2B6E3-E53E-4A6B-6694-299865ECB7D9}"/>
            </a:ext>
          </a:extLst>
        </p:cNvPr>
        <p:cNvGrpSpPr/>
        <p:nvPr/>
      </p:nvGrpSpPr>
      <p:grpSpPr>
        <a:xfrm>
          <a:off x="0" y="0"/>
          <a:ext cx="0" cy="0"/>
          <a:chOff x="0" y="0"/>
          <a:chExt cx="0" cy="0"/>
        </a:xfrm>
      </p:grpSpPr>
      <p:sp>
        <p:nvSpPr>
          <p:cNvPr id="591" name="Google Shape;591;p62">
            <a:extLst>
              <a:ext uri="{FF2B5EF4-FFF2-40B4-BE49-F238E27FC236}">
                <a16:creationId xmlns:a16="http://schemas.microsoft.com/office/drawing/2014/main" id="{739F2A30-28C7-334C-EA0B-2350DA569D52}"/>
              </a:ext>
            </a:extLst>
          </p:cNvPr>
          <p:cNvSpPr txBox="1"/>
          <p:nvPr/>
        </p:nvSpPr>
        <p:spPr>
          <a:xfrm>
            <a:off x="-75484" y="-153730"/>
            <a:ext cx="11997200" cy="430847"/>
          </a:xfrm>
          <a:prstGeom prst="rect">
            <a:avLst/>
          </a:prstGeom>
          <a:noFill/>
          <a:ln>
            <a:noFill/>
          </a:ln>
        </p:spPr>
        <p:txBody>
          <a:bodyPr spcFirstLastPara="1" wrap="square" lIns="121900" tIns="121900" rIns="121900" bIns="121900" anchor="t" anchorCtr="0">
            <a:spAutoFit/>
          </a:bodyPr>
          <a:lstStyle/>
          <a:p>
            <a:r>
              <a:rPr lang="en" sz="1200" b="1" u="sng" dirty="0"/>
              <a:t>In NLP, what are Transformers and how do they work at a high level? How do they differ from LSTMs/RNNs?</a:t>
            </a:r>
            <a:endParaRPr sz="1200" b="1" u="sng" dirty="0"/>
          </a:p>
        </p:txBody>
      </p:sp>
      <p:sp>
        <p:nvSpPr>
          <p:cNvPr id="592" name="Google Shape;592;p62">
            <a:extLst>
              <a:ext uri="{FF2B5EF4-FFF2-40B4-BE49-F238E27FC236}">
                <a16:creationId xmlns:a16="http://schemas.microsoft.com/office/drawing/2014/main" id="{480EFF47-8332-0D74-E70C-1E75E321D4EC}"/>
              </a:ext>
            </a:extLst>
          </p:cNvPr>
          <p:cNvSpPr txBox="1"/>
          <p:nvPr/>
        </p:nvSpPr>
        <p:spPr>
          <a:xfrm>
            <a:off x="-75500" y="55418"/>
            <a:ext cx="6070000" cy="279457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800" dirty="0"/>
              <a:t>There are several significant differences between vanilla Transformers and RNNs:</a:t>
            </a:r>
            <a:endParaRPr sz="800" dirty="0"/>
          </a:p>
          <a:p>
            <a:pPr marL="609585" indent="-355591">
              <a:lnSpc>
                <a:spcPct val="115000"/>
              </a:lnSpc>
              <a:buSzPts val="600"/>
              <a:buChar char="●"/>
            </a:pPr>
            <a:r>
              <a:rPr lang="en" sz="800" dirty="0"/>
              <a:t>They use an encoder-decoder NN structure, and encoder inputs are</a:t>
            </a:r>
            <a:r>
              <a:rPr lang="en" sz="800" b="1" dirty="0"/>
              <a:t> fed all at once</a:t>
            </a:r>
            <a:r>
              <a:rPr lang="en" sz="800" dirty="0"/>
              <a:t>; recurrent hidden states are completely removed</a:t>
            </a:r>
            <a:endParaRPr sz="800" dirty="0"/>
          </a:p>
          <a:p>
            <a:pPr marL="800080" lvl="1" indent="-165096">
              <a:lnSpc>
                <a:spcPct val="115000"/>
              </a:lnSpc>
              <a:buSzPts val="600"/>
              <a:buChar char="○"/>
            </a:pPr>
            <a:r>
              <a:rPr lang="en" sz="800" dirty="0"/>
              <a:t>This allows for very </a:t>
            </a:r>
            <a:r>
              <a:rPr lang="en" sz="800" b="1" dirty="0"/>
              <a:t>explicit modeling of long-range dependencies</a:t>
            </a:r>
            <a:r>
              <a:rPr lang="en" sz="800" dirty="0"/>
              <a:t> compared to RNNs/LSTMs</a:t>
            </a:r>
            <a:endParaRPr sz="800" dirty="0"/>
          </a:p>
          <a:p>
            <a:pPr marL="800080" lvl="1" indent="-165096">
              <a:lnSpc>
                <a:spcPct val="115000"/>
              </a:lnSpc>
              <a:buSzPts val="600"/>
              <a:buChar char="○"/>
            </a:pPr>
            <a:r>
              <a:rPr lang="en" sz="800" dirty="0"/>
              <a:t>Workarounds like </a:t>
            </a:r>
            <a:r>
              <a:rPr lang="en" sz="800" b="1" dirty="0"/>
              <a:t>“chunking”</a:t>
            </a:r>
            <a:r>
              <a:rPr lang="en" sz="800" dirty="0"/>
              <a:t> are necessary for inputs larger than the maximum size</a:t>
            </a:r>
          </a:p>
          <a:p>
            <a:pPr marL="800080" lvl="1" indent="-165096">
              <a:lnSpc>
                <a:spcPct val="115000"/>
              </a:lnSpc>
              <a:buSzPts val="600"/>
              <a:buChar char="○"/>
            </a:pPr>
            <a:r>
              <a:rPr lang="en" sz="800" dirty="0"/>
              <a:t>Does not need to process the beginning of the sentence before the end, allowing for </a:t>
            </a:r>
            <a:r>
              <a:rPr lang="en" sz="800" b="1" dirty="0"/>
              <a:t>parallelism </a:t>
            </a:r>
            <a:r>
              <a:rPr lang="en" sz="800" dirty="0"/>
              <a:t>during training</a:t>
            </a:r>
            <a:endParaRPr sz="800" b="1" dirty="0"/>
          </a:p>
          <a:p>
            <a:pPr marL="800080" lvl="1" indent="-165096">
              <a:lnSpc>
                <a:spcPct val="115000"/>
              </a:lnSpc>
              <a:buSzPts val="600"/>
              <a:buChar char="○"/>
            </a:pPr>
            <a:r>
              <a:rPr lang="en" sz="800" dirty="0"/>
              <a:t>Along with the use of skip connections, this partially</a:t>
            </a:r>
            <a:r>
              <a:rPr lang="en" sz="800" b="1" dirty="0"/>
              <a:t> addresses the BPTT vanishing/exploding gradients</a:t>
            </a:r>
            <a:r>
              <a:rPr lang="en" sz="800" dirty="0"/>
              <a:t> </a:t>
            </a:r>
          </a:p>
          <a:p>
            <a:pPr marL="800080" lvl="2" indent="-165096">
              <a:lnSpc>
                <a:spcPct val="115000"/>
              </a:lnSpc>
              <a:buSzPts val="600"/>
              <a:buChar char="○"/>
            </a:pPr>
            <a:r>
              <a:rPr lang="en" sz="800" dirty="0"/>
              <a:t>To encode order/time series information, </a:t>
            </a:r>
            <a:r>
              <a:rPr lang="en" sz="800" b="1" dirty="0"/>
              <a:t>positional encoding</a:t>
            </a:r>
            <a:r>
              <a:rPr lang="en" sz="800" dirty="0"/>
              <a:t> is added to the inputs</a:t>
            </a:r>
            <a:endParaRPr sz="800" dirty="0"/>
          </a:p>
          <a:p>
            <a:pPr marL="609585" indent="-355591">
              <a:lnSpc>
                <a:spcPct val="115000"/>
              </a:lnSpc>
              <a:buSzPts val="600"/>
              <a:buChar char="●"/>
            </a:pPr>
            <a:r>
              <a:rPr lang="en" sz="800" dirty="0"/>
              <a:t>Adopts a </a:t>
            </a:r>
            <a:r>
              <a:rPr lang="en" sz="800" b="1" dirty="0"/>
              <a:t>self-attention mechanism</a:t>
            </a:r>
            <a:r>
              <a:rPr lang="en" sz="800" dirty="0"/>
              <a:t>, which differently weighs the significance of each part of the input data, dynamically on-the-fly during inference.</a:t>
            </a:r>
            <a:endParaRPr sz="800" dirty="0"/>
          </a:p>
          <a:p>
            <a:pPr marL="800080" lvl="1" indent="-165096">
              <a:lnSpc>
                <a:spcPct val="115000"/>
              </a:lnSpc>
              <a:buSzPts val="600"/>
              <a:buChar char="○"/>
            </a:pPr>
            <a:r>
              <a:rPr lang="en" sz="800" dirty="0"/>
              <a:t>Compared to normal learned weights, these can be considered “</a:t>
            </a:r>
            <a:r>
              <a:rPr lang="en" sz="800" b="1" dirty="0"/>
              <a:t>dynamic data-dependent weights</a:t>
            </a:r>
            <a:r>
              <a:rPr lang="en" sz="800" dirty="0"/>
              <a:t>” or “fast weights”</a:t>
            </a:r>
            <a:endParaRPr sz="800" dirty="0"/>
          </a:p>
          <a:p>
            <a:pPr marL="800080" lvl="1" indent="-165096">
              <a:lnSpc>
                <a:spcPct val="115000"/>
              </a:lnSpc>
              <a:buSzPts val="600"/>
              <a:buChar char="○"/>
            </a:pPr>
            <a:r>
              <a:rPr lang="en" sz="800" dirty="0"/>
              <a:t>Intuitively, this enables “selective” </a:t>
            </a:r>
            <a:r>
              <a:rPr lang="en" sz="800" b="1" dirty="0"/>
              <a:t>memory </a:t>
            </a:r>
            <a:r>
              <a:rPr lang="en" sz="800" dirty="0"/>
              <a:t>to attend to specific relevant parts of the input</a:t>
            </a:r>
            <a:endParaRPr sz="800" dirty="0"/>
          </a:p>
          <a:p>
            <a:pPr marL="609585" indent="-355591">
              <a:lnSpc>
                <a:spcPct val="115000"/>
              </a:lnSpc>
              <a:buSzPts val="600"/>
              <a:buChar char="●"/>
            </a:pPr>
            <a:r>
              <a:rPr lang="en" sz="800" dirty="0"/>
              <a:t>Two well-known models based on Transformers are:</a:t>
            </a:r>
            <a:endParaRPr sz="800" dirty="0"/>
          </a:p>
          <a:p>
            <a:pPr marL="1219170" lvl="1" indent="-355591">
              <a:lnSpc>
                <a:spcPct val="115000"/>
              </a:lnSpc>
              <a:buSzPts val="600"/>
              <a:buChar char="○"/>
            </a:pPr>
            <a:r>
              <a:rPr lang="en" sz="800" b="1" dirty="0"/>
              <a:t>BERT </a:t>
            </a:r>
            <a:r>
              <a:rPr lang="en" sz="800" dirty="0"/>
              <a:t>is encoder-only and is non-autoregressive. It can be thought of as an embedding function which, with extra linear layers, can be used for downstream tasks </a:t>
            </a:r>
            <a:endParaRPr sz="800" dirty="0"/>
          </a:p>
          <a:p>
            <a:pPr marL="1219170" lvl="1" indent="-355591">
              <a:lnSpc>
                <a:spcPct val="115000"/>
              </a:lnSpc>
              <a:buSzPts val="600"/>
              <a:buChar char="○"/>
            </a:pPr>
            <a:r>
              <a:rPr lang="en" sz="800" b="1" dirty="0"/>
              <a:t>GPT-3</a:t>
            </a:r>
            <a:r>
              <a:rPr lang="en" sz="800" dirty="0"/>
              <a:t>, decoder-only and is autoregressive. Trained in a self-supervised way by next-word prediction, and can be easily fine-tuned for specific tasks.</a:t>
            </a:r>
            <a:endParaRPr sz="800" dirty="0"/>
          </a:p>
        </p:txBody>
      </p:sp>
      <p:sp>
        <p:nvSpPr>
          <p:cNvPr id="593" name="Google Shape;593;p62">
            <a:extLst>
              <a:ext uri="{FF2B5EF4-FFF2-40B4-BE49-F238E27FC236}">
                <a16:creationId xmlns:a16="http://schemas.microsoft.com/office/drawing/2014/main" id="{3D972162-E1C7-ED9B-A964-589135C1BB20}"/>
              </a:ext>
            </a:extLst>
          </p:cNvPr>
          <p:cNvSpPr txBox="1">
            <a:spLocks noGrp="1"/>
          </p:cNvSpPr>
          <p:nvPr>
            <p:ph type="sldNum" idx="12"/>
          </p:nvPr>
        </p:nvSpPr>
        <p:spPr>
          <a:xfrm>
            <a:off x="11554488" y="651570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a:t>
            </a:fld>
            <a:endParaRPr/>
          </a:p>
        </p:txBody>
      </p:sp>
      <p:pic>
        <p:nvPicPr>
          <p:cNvPr id="594" name="Google Shape;594;p62">
            <a:extLst>
              <a:ext uri="{FF2B5EF4-FFF2-40B4-BE49-F238E27FC236}">
                <a16:creationId xmlns:a16="http://schemas.microsoft.com/office/drawing/2014/main" id="{5D7728DC-9ACE-538B-A965-F8776DA8F441}"/>
              </a:ext>
            </a:extLst>
          </p:cNvPr>
          <p:cNvPicPr preferRelativeResize="0"/>
          <p:nvPr/>
        </p:nvPicPr>
        <p:blipFill>
          <a:blip r:embed="rId3">
            <a:alphaModFix/>
          </a:blip>
          <a:stretch>
            <a:fillRect/>
          </a:stretch>
        </p:blipFill>
        <p:spPr>
          <a:xfrm>
            <a:off x="172551" y="2857716"/>
            <a:ext cx="2744213" cy="3909701"/>
          </a:xfrm>
          <a:prstGeom prst="rect">
            <a:avLst/>
          </a:prstGeom>
          <a:noFill/>
          <a:ln w="9525" cap="flat" cmpd="sng">
            <a:solidFill>
              <a:schemeClr val="dk2"/>
            </a:solidFill>
            <a:prstDash val="solid"/>
            <a:round/>
            <a:headEnd type="none" w="sm" len="sm"/>
            <a:tailEnd type="none" w="sm" len="sm"/>
          </a:ln>
        </p:spPr>
      </p:pic>
      <p:sp>
        <p:nvSpPr>
          <p:cNvPr id="595" name="Google Shape;595;p62">
            <a:extLst>
              <a:ext uri="{FF2B5EF4-FFF2-40B4-BE49-F238E27FC236}">
                <a16:creationId xmlns:a16="http://schemas.microsoft.com/office/drawing/2014/main" id="{577CF4AC-4839-0897-8970-8CD91F29629C}"/>
              </a:ext>
            </a:extLst>
          </p:cNvPr>
          <p:cNvSpPr txBox="1"/>
          <p:nvPr/>
        </p:nvSpPr>
        <p:spPr>
          <a:xfrm>
            <a:off x="6043481" y="176670"/>
            <a:ext cx="5412800" cy="1251136"/>
          </a:xfrm>
          <a:prstGeom prst="rect">
            <a:avLst/>
          </a:prstGeom>
          <a:noFill/>
          <a:ln>
            <a:noFill/>
          </a:ln>
        </p:spPr>
        <p:txBody>
          <a:bodyPr spcFirstLastPara="1" wrap="square" lIns="121900" tIns="121900" rIns="121900" bIns="121900" anchor="t" anchorCtr="0">
            <a:spAutoFit/>
          </a:bodyPr>
          <a:lstStyle/>
          <a:p>
            <a:r>
              <a:rPr lang="en" sz="933" b="1" u="sng" dirty="0"/>
              <a:t>Encoder input preparation</a:t>
            </a:r>
            <a:r>
              <a:rPr lang="en" sz="933" u="sng" dirty="0"/>
              <a:t>:</a:t>
            </a:r>
            <a:endParaRPr sz="933" u="sng" dirty="0"/>
          </a:p>
          <a:p>
            <a:pPr marL="609585" indent="-364058">
              <a:buSzPts val="700"/>
              <a:buChar char="●"/>
            </a:pPr>
            <a:r>
              <a:rPr lang="en" sz="933" dirty="0"/>
              <a:t>Input words tokenized as fixed length vectors (e.g. 512 dims)</a:t>
            </a:r>
            <a:endParaRPr sz="933" dirty="0"/>
          </a:p>
          <a:p>
            <a:pPr marL="609585" indent="-364058">
              <a:buSzPts val="700"/>
              <a:buChar char="●"/>
            </a:pPr>
            <a:r>
              <a:rPr lang="en" sz="933" dirty="0"/>
              <a:t>Positional encodings are added to each word embedding</a:t>
            </a:r>
            <a:endParaRPr sz="933" dirty="0"/>
          </a:p>
          <a:p>
            <a:pPr marL="609585" indent="-364058">
              <a:buSzPts val="700"/>
              <a:buChar char="●"/>
            </a:pPr>
            <a:r>
              <a:rPr lang="en" sz="933" dirty="0"/>
              <a:t>With inputs in matrix X, this is fed into the first encoder blocks</a:t>
            </a:r>
          </a:p>
          <a:p>
            <a:pPr marL="609585" indent="-364058">
              <a:buSzPts val="700"/>
              <a:buChar char="●"/>
            </a:pPr>
            <a:r>
              <a:rPr lang="en" sz="933" dirty="0"/>
              <a:t>Output is a contexualized embedding, per-token that is richer than the initial word embeddings since it looks at the surrounding context</a:t>
            </a:r>
          </a:p>
          <a:p>
            <a:pPr marL="609585" lvl="1" indent="-364058">
              <a:buSzPts val="700"/>
              <a:buChar char="●"/>
            </a:pPr>
            <a:endParaRPr sz="933" dirty="0"/>
          </a:p>
        </p:txBody>
      </p:sp>
      <p:sp>
        <p:nvSpPr>
          <p:cNvPr id="596" name="Google Shape;596;p62">
            <a:extLst>
              <a:ext uri="{FF2B5EF4-FFF2-40B4-BE49-F238E27FC236}">
                <a16:creationId xmlns:a16="http://schemas.microsoft.com/office/drawing/2014/main" id="{CD5FF241-F05F-1186-9BB8-4191059C825F}"/>
              </a:ext>
            </a:extLst>
          </p:cNvPr>
          <p:cNvSpPr txBox="1"/>
          <p:nvPr/>
        </p:nvSpPr>
        <p:spPr>
          <a:xfrm>
            <a:off x="6150481" y="1102153"/>
            <a:ext cx="5198800" cy="2399656"/>
          </a:xfrm>
          <a:prstGeom prst="rect">
            <a:avLst/>
          </a:prstGeom>
          <a:noFill/>
          <a:ln>
            <a:noFill/>
          </a:ln>
        </p:spPr>
        <p:txBody>
          <a:bodyPr spcFirstLastPara="1" wrap="square" lIns="121900" tIns="121900" rIns="121900" bIns="121900" anchor="t" anchorCtr="0">
            <a:spAutoFit/>
          </a:bodyPr>
          <a:lstStyle/>
          <a:p>
            <a:r>
              <a:rPr lang="en" sz="933" b="1" u="sng" dirty="0"/>
              <a:t>Decoder </a:t>
            </a:r>
            <a:r>
              <a:rPr lang="en" sz="933" u="sng" dirty="0"/>
              <a:t>is similar to the encoder, with a few changes:</a:t>
            </a:r>
            <a:endParaRPr sz="933" u="sng" dirty="0"/>
          </a:p>
          <a:p>
            <a:pPr marL="609585" indent="-364058">
              <a:buSzPts val="700"/>
              <a:buChar char="●"/>
            </a:pPr>
            <a:r>
              <a:rPr lang="en" sz="933" dirty="0"/>
              <a:t>Decoder performs </a:t>
            </a:r>
            <a:r>
              <a:rPr lang="en" sz="933" b="1" dirty="0"/>
              <a:t>autoregression </a:t>
            </a:r>
            <a:r>
              <a:rPr lang="en" sz="933" dirty="0"/>
              <a:t>repeatedly predicts the next word (with a linear layer which is the size of the corpus and softmax, at top), refeeding that prediction back into itself to obtain the next input</a:t>
            </a:r>
            <a:endParaRPr sz="933" dirty="0"/>
          </a:p>
          <a:p>
            <a:pPr marL="609585" indent="-364058">
              <a:buSzPts val="700"/>
              <a:buChar char="●"/>
            </a:pPr>
            <a:r>
              <a:rPr lang="en" sz="933" b="1" dirty="0"/>
              <a:t>Masked self-attention layer </a:t>
            </a:r>
            <a:r>
              <a:rPr lang="en" sz="933" dirty="0"/>
              <a:t>is only allowed to attend to earlier positions in the output sequence</a:t>
            </a:r>
            <a:endParaRPr sz="933" dirty="0"/>
          </a:p>
          <a:p>
            <a:pPr marL="609585" indent="-364058">
              <a:buSzPts val="700"/>
              <a:buChar char="●"/>
            </a:pPr>
            <a:r>
              <a:rPr lang="en" sz="933" b="1" dirty="0"/>
              <a:t>Multi-Head Attention layer</a:t>
            </a:r>
            <a:r>
              <a:rPr lang="en" sz="933" dirty="0"/>
              <a:t> works just like the encoder, except it creates its Queries matrix from the layer below it, and takes the Keys and Values matrix from the last encoder stack</a:t>
            </a:r>
          </a:p>
          <a:p>
            <a:pPr marL="609585" indent="-364058">
              <a:buSzPts val="700"/>
              <a:buChar char="●"/>
            </a:pPr>
            <a:endParaRPr lang="en" sz="933" dirty="0"/>
          </a:p>
          <a:p>
            <a:pPr marL="609585" indent="-364058">
              <a:buSzPts val="700"/>
              <a:buChar char="●"/>
            </a:pPr>
            <a:endParaRPr lang="en" sz="933" dirty="0"/>
          </a:p>
          <a:p>
            <a:pPr marL="609585" indent="-364058">
              <a:buSzPts val="700"/>
              <a:buFont typeface="Arial"/>
              <a:buChar char="●"/>
            </a:pPr>
            <a:r>
              <a:rPr lang="en" sz="933" dirty="0"/>
              <a:t>Useful analogy: </a:t>
            </a:r>
            <a:r>
              <a:rPr lang="en-US" sz="933" dirty="0"/>
              <a:t>Attention is an aggregation operation that allows tokens to communicate with each other (reduce); MLPs process each token individually (map). So it’s a bunch of map-reduce operations.</a:t>
            </a:r>
          </a:p>
          <a:p>
            <a:pPr marL="609585" indent="-364058">
              <a:buSzPts val="700"/>
              <a:buChar char="●"/>
            </a:pPr>
            <a:endParaRPr lang="en" sz="933" dirty="0"/>
          </a:p>
        </p:txBody>
      </p:sp>
      <p:pic>
        <p:nvPicPr>
          <p:cNvPr id="601" name="Google Shape;601;p62">
            <a:extLst>
              <a:ext uri="{FF2B5EF4-FFF2-40B4-BE49-F238E27FC236}">
                <a16:creationId xmlns:a16="http://schemas.microsoft.com/office/drawing/2014/main" id="{F394B29E-1152-8AA2-4640-B275576B5FE1}"/>
              </a:ext>
            </a:extLst>
          </p:cNvPr>
          <p:cNvPicPr preferRelativeResize="0"/>
          <p:nvPr/>
        </p:nvPicPr>
        <p:blipFill>
          <a:blip r:embed="rId4">
            <a:alphaModFix/>
          </a:blip>
          <a:stretch>
            <a:fillRect/>
          </a:stretch>
        </p:blipFill>
        <p:spPr>
          <a:xfrm>
            <a:off x="3004925" y="4359493"/>
            <a:ext cx="4519879" cy="2451684"/>
          </a:xfrm>
          <a:prstGeom prst="rect">
            <a:avLst/>
          </a:prstGeom>
          <a:noFill/>
          <a:ln w="9525" cap="flat" cmpd="sng">
            <a:solidFill>
              <a:schemeClr val="dk1"/>
            </a:solidFill>
            <a:prstDash val="solid"/>
            <a:round/>
            <a:headEnd type="none" w="sm" len="sm"/>
            <a:tailEnd type="none" w="sm" len="sm"/>
          </a:ln>
        </p:spPr>
      </p:pic>
      <p:pic>
        <p:nvPicPr>
          <p:cNvPr id="602" name="Google Shape;602;p62">
            <a:extLst>
              <a:ext uri="{FF2B5EF4-FFF2-40B4-BE49-F238E27FC236}">
                <a16:creationId xmlns:a16="http://schemas.microsoft.com/office/drawing/2014/main" id="{51581A97-D83B-A276-FE93-4D7E3EC11A04}"/>
              </a:ext>
            </a:extLst>
          </p:cNvPr>
          <p:cNvPicPr preferRelativeResize="0"/>
          <p:nvPr/>
        </p:nvPicPr>
        <p:blipFill>
          <a:blip r:embed="rId5">
            <a:alphaModFix/>
          </a:blip>
          <a:stretch>
            <a:fillRect/>
          </a:stretch>
        </p:blipFill>
        <p:spPr>
          <a:xfrm>
            <a:off x="7642184" y="4875139"/>
            <a:ext cx="1897461" cy="1794367"/>
          </a:xfrm>
          <a:prstGeom prst="rect">
            <a:avLst/>
          </a:prstGeom>
          <a:noFill/>
          <a:ln>
            <a:noFill/>
          </a:ln>
        </p:spPr>
      </p:pic>
      <p:pic>
        <p:nvPicPr>
          <p:cNvPr id="603" name="Google Shape;603;p62">
            <a:extLst>
              <a:ext uri="{FF2B5EF4-FFF2-40B4-BE49-F238E27FC236}">
                <a16:creationId xmlns:a16="http://schemas.microsoft.com/office/drawing/2014/main" id="{A64132F6-A606-E6E1-6FE0-44712F3D9458}"/>
              </a:ext>
            </a:extLst>
          </p:cNvPr>
          <p:cNvPicPr preferRelativeResize="0"/>
          <p:nvPr/>
        </p:nvPicPr>
        <p:blipFill>
          <a:blip r:embed="rId6">
            <a:alphaModFix/>
          </a:blip>
          <a:stretch>
            <a:fillRect/>
          </a:stretch>
        </p:blipFill>
        <p:spPr>
          <a:xfrm>
            <a:off x="3164815" y="2918506"/>
            <a:ext cx="2744213" cy="1289623"/>
          </a:xfrm>
          <a:prstGeom prst="rect">
            <a:avLst/>
          </a:prstGeom>
          <a:noFill/>
          <a:ln w="9525"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B5CAEF22-86B0-E47A-0D40-B9A9EB436942}"/>
              </a:ext>
            </a:extLst>
          </p:cNvPr>
          <p:cNvSpPr txBox="1"/>
          <p:nvPr/>
        </p:nvSpPr>
        <p:spPr>
          <a:xfrm>
            <a:off x="10374657" y="6669505"/>
            <a:ext cx="1798890" cy="215444"/>
          </a:xfrm>
          <a:prstGeom prst="rect">
            <a:avLst/>
          </a:prstGeom>
          <a:noFill/>
        </p:spPr>
        <p:txBody>
          <a:bodyPr wrap="none" rtlCol="0">
            <a:spAutoFit/>
          </a:bodyPr>
          <a:lstStyle/>
          <a:p>
            <a:r>
              <a:rPr lang="en-US" sz="800" i="1" dirty="0"/>
              <a:t>Seminal &amp; Foundational Topics in DL</a:t>
            </a:r>
          </a:p>
        </p:txBody>
      </p:sp>
    </p:spTree>
    <p:extLst>
      <p:ext uri="{BB962C8B-B14F-4D97-AF65-F5344CB8AC3E}">
        <p14:creationId xmlns:p14="http://schemas.microsoft.com/office/powerpoint/2010/main" val="99263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1000"/>
                                        <p:tgtEl>
                                          <p:spTgt spid="592"/>
                                        </p:tgtEl>
                                      </p:cBhvr>
                                    </p:animEffect>
                                  </p:childTnLst>
                                </p:cTn>
                              </p:par>
                              <p:par>
                                <p:cTn id="8" presetID="10" presetClass="entr" presetSubtype="0" fill="hold" nodeType="withEffect">
                                  <p:stCondLst>
                                    <p:cond delay="0"/>
                                  </p:stCondLst>
                                  <p:childTnLst>
                                    <p:set>
                                      <p:cBhvr>
                                        <p:cTn id="9" dur="1" fill="hold">
                                          <p:stCondLst>
                                            <p:cond delay="0"/>
                                          </p:stCondLst>
                                        </p:cTn>
                                        <p:tgtEl>
                                          <p:spTgt spid="593"/>
                                        </p:tgtEl>
                                        <p:attrNameLst>
                                          <p:attrName>style.visibility</p:attrName>
                                        </p:attrNameLst>
                                      </p:cBhvr>
                                      <p:to>
                                        <p:strVal val="visible"/>
                                      </p:to>
                                    </p:set>
                                    <p:animEffect transition="in" filter="fade">
                                      <p:cBhvr>
                                        <p:cTn id="10" dur="1000"/>
                                        <p:tgtEl>
                                          <p:spTgt spid="593"/>
                                        </p:tgtEl>
                                      </p:cBhvr>
                                    </p:animEffect>
                                  </p:childTnLst>
                                </p:cTn>
                              </p:par>
                              <p:par>
                                <p:cTn id="11" presetID="10" presetClass="entr" presetSubtype="0" fill="hold" nodeType="withEffect">
                                  <p:stCondLst>
                                    <p:cond delay="0"/>
                                  </p:stCondLst>
                                  <p:childTnLst>
                                    <p:set>
                                      <p:cBhvr>
                                        <p:cTn id="12" dur="1" fill="hold">
                                          <p:stCondLst>
                                            <p:cond delay="0"/>
                                          </p:stCondLst>
                                        </p:cTn>
                                        <p:tgtEl>
                                          <p:spTgt spid="594"/>
                                        </p:tgtEl>
                                        <p:attrNameLst>
                                          <p:attrName>style.visibility</p:attrName>
                                        </p:attrNameLst>
                                      </p:cBhvr>
                                      <p:to>
                                        <p:strVal val="visible"/>
                                      </p:to>
                                    </p:set>
                                    <p:animEffect transition="in" filter="fade">
                                      <p:cBhvr>
                                        <p:cTn id="13" dur="1000"/>
                                        <p:tgtEl>
                                          <p:spTgt spid="594"/>
                                        </p:tgtEl>
                                      </p:cBhvr>
                                    </p:animEffect>
                                  </p:childTnLst>
                                </p:cTn>
                              </p:par>
                              <p:par>
                                <p:cTn id="14" presetID="10" presetClass="entr" presetSubtype="0" fill="hold" nodeType="withEffect">
                                  <p:stCondLst>
                                    <p:cond delay="0"/>
                                  </p:stCondLst>
                                  <p:childTnLst>
                                    <p:set>
                                      <p:cBhvr>
                                        <p:cTn id="15" dur="1" fill="hold">
                                          <p:stCondLst>
                                            <p:cond delay="0"/>
                                          </p:stCondLst>
                                        </p:cTn>
                                        <p:tgtEl>
                                          <p:spTgt spid="595"/>
                                        </p:tgtEl>
                                        <p:attrNameLst>
                                          <p:attrName>style.visibility</p:attrName>
                                        </p:attrNameLst>
                                      </p:cBhvr>
                                      <p:to>
                                        <p:strVal val="visible"/>
                                      </p:to>
                                    </p:set>
                                    <p:animEffect transition="in" filter="fade">
                                      <p:cBhvr>
                                        <p:cTn id="16" dur="1000"/>
                                        <p:tgtEl>
                                          <p:spTgt spid="595"/>
                                        </p:tgtEl>
                                      </p:cBhvr>
                                    </p:animEffect>
                                  </p:childTnLst>
                                </p:cTn>
                              </p:par>
                              <p:par>
                                <p:cTn id="17" presetID="10" presetClass="entr" presetSubtype="0" fill="hold" nodeType="withEffect">
                                  <p:stCondLst>
                                    <p:cond delay="0"/>
                                  </p:stCondLst>
                                  <p:childTnLst>
                                    <p:set>
                                      <p:cBhvr>
                                        <p:cTn id="18" dur="1" fill="hold">
                                          <p:stCondLst>
                                            <p:cond delay="0"/>
                                          </p:stCondLst>
                                        </p:cTn>
                                        <p:tgtEl>
                                          <p:spTgt spid="596"/>
                                        </p:tgtEl>
                                        <p:attrNameLst>
                                          <p:attrName>style.visibility</p:attrName>
                                        </p:attrNameLst>
                                      </p:cBhvr>
                                      <p:to>
                                        <p:strVal val="visible"/>
                                      </p:to>
                                    </p:set>
                                    <p:animEffect transition="in" filter="fade">
                                      <p:cBhvr>
                                        <p:cTn id="19" dur="1000"/>
                                        <p:tgtEl>
                                          <p:spTgt spid="596"/>
                                        </p:tgtEl>
                                      </p:cBhvr>
                                    </p:animEffect>
                                  </p:childTnLst>
                                </p:cTn>
                              </p:par>
                              <p:par>
                                <p:cTn id="20" presetID="10" presetClass="entr" presetSubtype="0" fill="hold" nodeType="withEffect">
                                  <p:stCondLst>
                                    <p:cond delay="0"/>
                                  </p:stCondLst>
                                  <p:childTnLst>
                                    <p:set>
                                      <p:cBhvr>
                                        <p:cTn id="21" dur="1" fill="hold">
                                          <p:stCondLst>
                                            <p:cond delay="0"/>
                                          </p:stCondLst>
                                        </p:cTn>
                                        <p:tgtEl>
                                          <p:spTgt spid="601"/>
                                        </p:tgtEl>
                                        <p:attrNameLst>
                                          <p:attrName>style.visibility</p:attrName>
                                        </p:attrNameLst>
                                      </p:cBhvr>
                                      <p:to>
                                        <p:strVal val="visible"/>
                                      </p:to>
                                    </p:set>
                                    <p:animEffect transition="in" filter="fade">
                                      <p:cBhvr>
                                        <p:cTn id="22" dur="1000"/>
                                        <p:tgtEl>
                                          <p:spTgt spid="601"/>
                                        </p:tgtEl>
                                      </p:cBhvr>
                                    </p:animEffect>
                                  </p:childTnLst>
                                </p:cTn>
                              </p:par>
                              <p:par>
                                <p:cTn id="23" presetID="10" presetClass="entr" presetSubtype="0" fill="hold" nodeType="withEffect">
                                  <p:stCondLst>
                                    <p:cond delay="0"/>
                                  </p:stCondLst>
                                  <p:childTnLst>
                                    <p:set>
                                      <p:cBhvr>
                                        <p:cTn id="24" dur="1" fill="hold">
                                          <p:stCondLst>
                                            <p:cond delay="0"/>
                                          </p:stCondLst>
                                        </p:cTn>
                                        <p:tgtEl>
                                          <p:spTgt spid="602"/>
                                        </p:tgtEl>
                                        <p:attrNameLst>
                                          <p:attrName>style.visibility</p:attrName>
                                        </p:attrNameLst>
                                      </p:cBhvr>
                                      <p:to>
                                        <p:strVal val="visible"/>
                                      </p:to>
                                    </p:set>
                                    <p:animEffect transition="in" filter="fade">
                                      <p:cBhvr>
                                        <p:cTn id="25" dur="1000"/>
                                        <p:tgtEl>
                                          <p:spTgt spid="602"/>
                                        </p:tgtEl>
                                      </p:cBhvr>
                                    </p:animEffect>
                                  </p:childTnLst>
                                </p:cTn>
                              </p:par>
                              <p:par>
                                <p:cTn id="26" presetID="10" presetClass="entr" presetSubtype="0" fill="hold" nodeType="withEffect">
                                  <p:stCondLst>
                                    <p:cond delay="0"/>
                                  </p:stCondLst>
                                  <p:childTnLst>
                                    <p:set>
                                      <p:cBhvr>
                                        <p:cTn id="27" dur="1" fill="hold">
                                          <p:stCondLst>
                                            <p:cond delay="0"/>
                                          </p:stCondLst>
                                        </p:cTn>
                                        <p:tgtEl>
                                          <p:spTgt spid="603"/>
                                        </p:tgtEl>
                                        <p:attrNameLst>
                                          <p:attrName>style.visibility</p:attrName>
                                        </p:attrNameLst>
                                      </p:cBhvr>
                                      <p:to>
                                        <p:strVal val="visible"/>
                                      </p:to>
                                    </p:set>
                                    <p:animEffect transition="in" filter="fade">
                                      <p:cBhvr>
                                        <p:cTn id="28" dur="10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0A7B27E6-FA9C-C77B-E25E-358ABA4A263C}"/>
            </a:ext>
          </a:extLst>
        </p:cNvPr>
        <p:cNvGrpSpPr/>
        <p:nvPr/>
      </p:nvGrpSpPr>
      <p:grpSpPr>
        <a:xfrm>
          <a:off x="0" y="0"/>
          <a:ext cx="0" cy="0"/>
          <a:chOff x="0" y="0"/>
          <a:chExt cx="0" cy="0"/>
        </a:xfrm>
      </p:grpSpPr>
      <p:sp>
        <p:nvSpPr>
          <p:cNvPr id="5" name="Rectangle 5">
            <a:extLst>
              <a:ext uri="{FF2B5EF4-FFF2-40B4-BE49-F238E27FC236}">
                <a16:creationId xmlns:a16="http://schemas.microsoft.com/office/drawing/2014/main" id="{CC3EABE2-8EF8-D5F6-8BD7-714CD5C32AD5}"/>
              </a:ext>
            </a:extLst>
          </p:cNvPr>
          <p:cNvSpPr>
            <a:spLocks noChangeArrowheads="1"/>
          </p:cNvSpPr>
          <p:nvPr/>
        </p:nvSpPr>
        <p:spPr bwMode="auto">
          <a:xfrm>
            <a:off x="86611" y="367907"/>
            <a:ext cx="8462151" cy="32222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60960" numCol="1" anchor="ctr" anchorCtr="0" compatLnSpc="1">
            <a:prstTxWarp prst="textNoShape">
              <a:avLst/>
            </a:prstTxWarp>
            <a:spAutoFit/>
          </a:bodyPr>
          <a:lstStyle/>
          <a:p>
            <a:pPr marL="380990" indent="-380990" defTabSz="1219170" eaLnBrk="0" fontAlgn="base" hangingPunct="0">
              <a:spcBef>
                <a:spcPct val="0"/>
              </a:spcBef>
              <a:spcAft>
                <a:spcPct val="0"/>
              </a:spcAft>
              <a:buFont typeface="Arial" panose="020B0604020202020204" pitchFamily="34" charset="0"/>
              <a:buChar char="•"/>
            </a:pPr>
            <a:r>
              <a:rPr lang="en-US" altLang="en-US" sz="1467" b="1" i="1" dirty="0">
                <a:solidFill>
                  <a:srgbClr val="363737"/>
                </a:solidFill>
                <a:latin typeface="Spectral"/>
              </a:rPr>
              <a:t>On-Policy Value Function</a:t>
            </a:r>
            <a:r>
              <a:rPr lang="en-US" altLang="en-US" sz="1467" b="1" dirty="0">
                <a:solidFill>
                  <a:srgbClr val="363737"/>
                </a:solidFill>
                <a:latin typeface="Spectral"/>
              </a:rPr>
              <a:t>: </a:t>
            </a:r>
          </a:p>
          <a:p>
            <a:pPr marL="380990" indent="-380990" defTabSz="1219170" eaLnBrk="0" fontAlgn="base" hangingPunct="0">
              <a:spcBef>
                <a:spcPct val="0"/>
              </a:spcBef>
              <a:spcAft>
                <a:spcPct val="0"/>
              </a:spcAft>
              <a:buFont typeface="Arial" panose="020B0604020202020204" pitchFamily="34" charset="0"/>
              <a:buChar char="•"/>
            </a:pPr>
            <a:r>
              <a:rPr lang="en-US" altLang="en-US" sz="1467" dirty="0">
                <a:solidFill>
                  <a:srgbClr val="363737"/>
                </a:solidFill>
                <a:latin typeface="Spectral"/>
              </a:rPr>
              <a:t>Expected return if you start in state </a:t>
            </a:r>
            <a:r>
              <a:rPr lang="en-US" altLang="en-US" sz="1467" dirty="0">
                <a:solidFill>
                  <a:srgbClr val="363737"/>
                </a:solidFill>
                <a:latin typeface="Arial Unicode MS"/>
              </a:rPr>
              <a:t>s</a:t>
            </a:r>
            <a:r>
              <a:rPr lang="en-US" altLang="en-US" sz="1467" dirty="0">
                <a:solidFill>
                  <a:srgbClr val="363737"/>
                </a:solidFill>
                <a:latin typeface="Spectral"/>
              </a:rPr>
              <a:t> and act according to policy π afterwards.</a:t>
            </a:r>
          </a:p>
          <a:p>
            <a:pPr marL="380990" indent="-380990" defTabSz="1219170" eaLnBrk="0" fontAlgn="base" hangingPunct="0">
              <a:spcBef>
                <a:spcPct val="0"/>
              </a:spcBef>
              <a:spcAft>
                <a:spcPct val="0"/>
              </a:spcAft>
              <a:buFont typeface="Arial" panose="020B0604020202020204" pitchFamily="34" charset="0"/>
              <a:buChar char="•"/>
            </a:pPr>
            <a:endParaRPr lang="en-US" altLang="en-US" sz="1467" dirty="0">
              <a:solidFill>
                <a:srgbClr val="363737"/>
              </a:solidFill>
              <a:latin typeface="Spectral"/>
            </a:endParaRPr>
          </a:p>
          <a:p>
            <a:pPr marL="380990" indent="-380990" defTabSz="1219170" eaLnBrk="0" fontAlgn="base" hangingPunct="0">
              <a:spcBef>
                <a:spcPct val="0"/>
              </a:spcBef>
              <a:spcAft>
                <a:spcPct val="0"/>
              </a:spcAft>
              <a:buFont typeface="Arial" panose="020B0604020202020204" pitchFamily="34" charset="0"/>
              <a:buChar char="•"/>
            </a:pPr>
            <a:r>
              <a:rPr lang="en-US" altLang="en-US" sz="1467" b="1" i="1" dirty="0">
                <a:solidFill>
                  <a:srgbClr val="363737"/>
                </a:solidFill>
                <a:latin typeface="Spectral"/>
              </a:rPr>
              <a:t>On-Policy Action-Value Function</a:t>
            </a:r>
            <a:r>
              <a:rPr lang="en-US" altLang="en-US" sz="1467" b="1" dirty="0">
                <a:solidFill>
                  <a:srgbClr val="363737"/>
                </a:solidFill>
                <a:latin typeface="Spectral"/>
              </a:rPr>
              <a:t>: </a:t>
            </a:r>
          </a:p>
          <a:p>
            <a:pPr marL="380990" indent="-380990" defTabSz="1219170" eaLnBrk="0" fontAlgn="base" hangingPunct="0">
              <a:spcBef>
                <a:spcPct val="0"/>
              </a:spcBef>
              <a:spcAft>
                <a:spcPct val="0"/>
              </a:spcAft>
              <a:buFont typeface="Arial" panose="020B0604020202020204" pitchFamily="34" charset="0"/>
              <a:buChar char="•"/>
            </a:pPr>
            <a:r>
              <a:rPr lang="en-US" altLang="en-US" sz="1467" dirty="0">
                <a:solidFill>
                  <a:srgbClr val="363737"/>
                </a:solidFill>
                <a:latin typeface="Spectral"/>
              </a:rPr>
              <a:t>Expected return if you start in state </a:t>
            </a:r>
            <a:r>
              <a:rPr lang="en-US" altLang="en-US" sz="1467" dirty="0">
                <a:solidFill>
                  <a:srgbClr val="363737"/>
                </a:solidFill>
                <a:latin typeface="Arial Unicode MS"/>
              </a:rPr>
              <a:t>s</a:t>
            </a:r>
            <a:r>
              <a:rPr lang="en-US" altLang="en-US" sz="1467" dirty="0">
                <a:solidFill>
                  <a:srgbClr val="363737"/>
                </a:solidFill>
                <a:latin typeface="Spectral"/>
              </a:rPr>
              <a:t>, take some action </a:t>
            </a:r>
            <a:r>
              <a:rPr lang="en-US" altLang="en-US" sz="1467" dirty="0">
                <a:solidFill>
                  <a:srgbClr val="363737"/>
                </a:solidFill>
                <a:latin typeface="Arial Unicode MS"/>
              </a:rPr>
              <a:t>a</a:t>
            </a:r>
            <a:r>
              <a:rPr lang="en-US" altLang="en-US" sz="1467" dirty="0">
                <a:solidFill>
                  <a:srgbClr val="363737"/>
                </a:solidFill>
                <a:latin typeface="Spectral"/>
              </a:rPr>
              <a:t> (may not come from the current policy), and act according to policy π afterwards.</a:t>
            </a:r>
            <a:br>
              <a:rPr lang="en-US" altLang="en-US" sz="1467" dirty="0">
                <a:solidFill>
                  <a:srgbClr val="363737"/>
                </a:solidFill>
                <a:latin typeface="Spectral"/>
              </a:rPr>
            </a:br>
            <a:endParaRPr lang="en-US" altLang="en-US" sz="1467" dirty="0">
              <a:solidFill>
                <a:srgbClr val="363737"/>
              </a:solidFill>
              <a:latin typeface="Spectral"/>
            </a:endParaRPr>
          </a:p>
          <a:p>
            <a:pPr marL="380990" indent="-380990" defTabSz="1219170" eaLnBrk="0" fontAlgn="base" hangingPunct="0">
              <a:spcBef>
                <a:spcPct val="0"/>
              </a:spcBef>
              <a:spcAft>
                <a:spcPct val="0"/>
              </a:spcAft>
              <a:buFont typeface="Arial" panose="020B0604020202020204" pitchFamily="34" charset="0"/>
              <a:buChar char="•"/>
            </a:pPr>
            <a:r>
              <a:rPr lang="en-US" altLang="en-US" sz="1467" b="1" i="1" dirty="0">
                <a:solidFill>
                  <a:srgbClr val="363737"/>
                </a:solidFill>
                <a:latin typeface="Spectral"/>
              </a:rPr>
              <a:t>Optimal Value Function</a:t>
            </a:r>
            <a:r>
              <a:rPr lang="en-US" altLang="en-US" sz="1467" b="1" dirty="0">
                <a:solidFill>
                  <a:srgbClr val="363737"/>
                </a:solidFill>
                <a:latin typeface="Spectral"/>
              </a:rPr>
              <a:t>:</a:t>
            </a:r>
          </a:p>
          <a:p>
            <a:pPr marL="380990" indent="-380990" defTabSz="1219170" eaLnBrk="0" fontAlgn="base" hangingPunct="0">
              <a:spcBef>
                <a:spcPct val="0"/>
              </a:spcBef>
              <a:spcAft>
                <a:spcPct val="0"/>
              </a:spcAft>
              <a:buFont typeface="Arial" panose="020B0604020202020204" pitchFamily="34" charset="0"/>
              <a:buChar char="•"/>
            </a:pPr>
            <a:r>
              <a:rPr lang="en-US" altLang="en-US" sz="1467" dirty="0">
                <a:solidFill>
                  <a:srgbClr val="363737"/>
                </a:solidFill>
                <a:latin typeface="Spectral"/>
              </a:rPr>
              <a:t>Expected return if you start in state </a:t>
            </a:r>
            <a:r>
              <a:rPr lang="en-US" altLang="en-US" sz="1467" dirty="0">
                <a:solidFill>
                  <a:srgbClr val="363737"/>
                </a:solidFill>
                <a:latin typeface="Arial Unicode MS"/>
              </a:rPr>
              <a:t>s</a:t>
            </a:r>
            <a:r>
              <a:rPr lang="en-US" altLang="en-US" sz="1467" dirty="0">
                <a:solidFill>
                  <a:srgbClr val="363737"/>
                </a:solidFill>
                <a:latin typeface="Spectral"/>
              </a:rPr>
              <a:t> and always act according to the optimal policy afterwards.</a:t>
            </a:r>
          </a:p>
          <a:p>
            <a:pPr marL="380990" indent="-380990" defTabSz="1219170" eaLnBrk="0" fontAlgn="base" hangingPunct="0">
              <a:spcBef>
                <a:spcPct val="0"/>
              </a:spcBef>
              <a:spcAft>
                <a:spcPct val="0"/>
              </a:spcAft>
              <a:buFont typeface="Arial" panose="020B0604020202020204" pitchFamily="34" charset="0"/>
              <a:buChar char="•"/>
            </a:pPr>
            <a:endParaRPr lang="en-US" altLang="en-US" sz="1467" dirty="0">
              <a:solidFill>
                <a:srgbClr val="363737"/>
              </a:solidFill>
              <a:latin typeface="Spectral"/>
            </a:endParaRPr>
          </a:p>
          <a:p>
            <a:pPr marL="380990" indent="-380990" defTabSz="1219170" eaLnBrk="0" fontAlgn="base" hangingPunct="0">
              <a:spcBef>
                <a:spcPct val="0"/>
              </a:spcBef>
              <a:spcAft>
                <a:spcPct val="0"/>
              </a:spcAft>
              <a:buFont typeface="Arial" panose="020B0604020202020204" pitchFamily="34" charset="0"/>
              <a:buChar char="•"/>
            </a:pPr>
            <a:r>
              <a:rPr lang="en-US" altLang="en-US" sz="1467" b="1" i="1" dirty="0">
                <a:solidFill>
                  <a:srgbClr val="363737"/>
                </a:solidFill>
                <a:latin typeface="Spectral"/>
              </a:rPr>
              <a:t>Optimal Action-Value Function</a:t>
            </a:r>
            <a:r>
              <a:rPr lang="en-US" altLang="en-US" sz="1467" b="1" dirty="0">
                <a:solidFill>
                  <a:srgbClr val="363737"/>
                </a:solidFill>
                <a:latin typeface="Spectral"/>
              </a:rPr>
              <a:t>:</a:t>
            </a:r>
          </a:p>
          <a:p>
            <a:pPr marL="380990" indent="-380990" defTabSz="1219170" eaLnBrk="0" fontAlgn="base" hangingPunct="0">
              <a:spcBef>
                <a:spcPct val="0"/>
              </a:spcBef>
              <a:spcAft>
                <a:spcPct val="0"/>
              </a:spcAft>
              <a:buFont typeface="Arial" panose="020B0604020202020204" pitchFamily="34" charset="0"/>
              <a:buChar char="•"/>
            </a:pPr>
            <a:r>
              <a:rPr lang="en-US" altLang="en-US" sz="1467" dirty="0">
                <a:solidFill>
                  <a:srgbClr val="363737"/>
                </a:solidFill>
                <a:latin typeface="Spectral"/>
              </a:rPr>
              <a:t>Expected return if you start in state </a:t>
            </a:r>
            <a:r>
              <a:rPr lang="en-US" altLang="en-US" sz="1467" dirty="0">
                <a:solidFill>
                  <a:srgbClr val="363737"/>
                </a:solidFill>
                <a:latin typeface="Arial Unicode MS"/>
              </a:rPr>
              <a:t>s</a:t>
            </a:r>
            <a:r>
              <a:rPr lang="en-US" altLang="en-US" sz="1467" dirty="0">
                <a:solidFill>
                  <a:srgbClr val="363737"/>
                </a:solidFill>
                <a:latin typeface="Spectral"/>
              </a:rPr>
              <a:t>, take some action </a:t>
            </a:r>
            <a:r>
              <a:rPr lang="en-US" altLang="en-US" sz="1467" dirty="0">
                <a:solidFill>
                  <a:srgbClr val="363737"/>
                </a:solidFill>
                <a:latin typeface="Arial Unicode MS"/>
              </a:rPr>
              <a:t>a</a:t>
            </a:r>
            <a:r>
              <a:rPr lang="en-US" altLang="en-US" sz="1467" dirty="0">
                <a:solidFill>
                  <a:srgbClr val="363737"/>
                </a:solidFill>
                <a:latin typeface="Spectral"/>
              </a:rPr>
              <a:t> (may not come from the current policy), and act according to the optimal policy afterwards.</a:t>
            </a:r>
          </a:p>
          <a:p>
            <a:pPr marL="380990" indent="-380990" defTabSz="1219170" eaLnBrk="0" fontAlgn="base" hangingPunct="0">
              <a:spcBef>
                <a:spcPct val="0"/>
              </a:spcBef>
              <a:spcAft>
                <a:spcPct val="0"/>
              </a:spcAft>
              <a:buFont typeface="Arial" panose="020B0604020202020204" pitchFamily="34" charset="0"/>
              <a:buChar char="•"/>
            </a:pPr>
            <a:endParaRPr lang="en-US" altLang="en-US" sz="1467" dirty="0">
              <a:latin typeface="Arial" panose="020B0604020202020204" pitchFamily="34" charset="0"/>
            </a:endParaRPr>
          </a:p>
        </p:txBody>
      </p:sp>
      <p:pic>
        <p:nvPicPr>
          <p:cNvPr id="7" name="Picture 6">
            <a:extLst>
              <a:ext uri="{FF2B5EF4-FFF2-40B4-BE49-F238E27FC236}">
                <a16:creationId xmlns:a16="http://schemas.microsoft.com/office/drawing/2014/main" id="{1DFF5F2C-EF08-219E-4B7E-9318411C1F12}"/>
              </a:ext>
            </a:extLst>
          </p:cNvPr>
          <p:cNvPicPr>
            <a:picLocks noChangeAspect="1"/>
          </p:cNvPicPr>
          <p:nvPr/>
        </p:nvPicPr>
        <p:blipFill>
          <a:blip r:embed="rId3"/>
          <a:stretch>
            <a:fillRect/>
          </a:stretch>
        </p:blipFill>
        <p:spPr>
          <a:xfrm>
            <a:off x="286657" y="4515129"/>
            <a:ext cx="4336977" cy="946163"/>
          </a:xfrm>
          <a:prstGeom prst="rect">
            <a:avLst/>
          </a:prstGeom>
          <a:ln>
            <a:solidFill>
              <a:schemeClr val="tx1"/>
            </a:solidFill>
          </a:ln>
        </p:spPr>
      </p:pic>
      <p:pic>
        <p:nvPicPr>
          <p:cNvPr id="8" name="Picture 7">
            <a:extLst>
              <a:ext uri="{FF2B5EF4-FFF2-40B4-BE49-F238E27FC236}">
                <a16:creationId xmlns:a16="http://schemas.microsoft.com/office/drawing/2014/main" id="{78CA69FD-37AF-297C-CBE8-3456408BAAAC}"/>
              </a:ext>
            </a:extLst>
          </p:cNvPr>
          <p:cNvPicPr>
            <a:picLocks noChangeAspect="1"/>
          </p:cNvPicPr>
          <p:nvPr/>
        </p:nvPicPr>
        <p:blipFill>
          <a:blip r:embed="rId4"/>
          <a:stretch>
            <a:fillRect/>
          </a:stretch>
        </p:blipFill>
        <p:spPr>
          <a:xfrm>
            <a:off x="6696644" y="4762582"/>
            <a:ext cx="3222517" cy="1019148"/>
          </a:xfrm>
          <a:prstGeom prst="rect">
            <a:avLst/>
          </a:prstGeom>
        </p:spPr>
      </p:pic>
      <p:pic>
        <p:nvPicPr>
          <p:cNvPr id="9" name="Picture 8">
            <a:extLst>
              <a:ext uri="{FF2B5EF4-FFF2-40B4-BE49-F238E27FC236}">
                <a16:creationId xmlns:a16="http://schemas.microsoft.com/office/drawing/2014/main" id="{E8EAA778-E2A7-C3CB-3E2D-9447EAFC7A2A}"/>
              </a:ext>
            </a:extLst>
          </p:cNvPr>
          <p:cNvPicPr>
            <a:picLocks noChangeAspect="1"/>
          </p:cNvPicPr>
          <p:nvPr/>
        </p:nvPicPr>
        <p:blipFill>
          <a:blip r:embed="rId5"/>
          <a:stretch>
            <a:fillRect/>
          </a:stretch>
        </p:blipFill>
        <p:spPr>
          <a:xfrm>
            <a:off x="6696644" y="5764321"/>
            <a:ext cx="3222517" cy="851767"/>
          </a:xfrm>
          <a:prstGeom prst="rect">
            <a:avLst/>
          </a:prstGeom>
        </p:spPr>
      </p:pic>
      <p:pic>
        <p:nvPicPr>
          <p:cNvPr id="2" name="Picture 2">
            <a:extLst>
              <a:ext uri="{FF2B5EF4-FFF2-40B4-BE49-F238E27FC236}">
                <a16:creationId xmlns:a16="http://schemas.microsoft.com/office/drawing/2014/main" id="{89E71599-D398-95DA-0E99-4D4F364887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0132" b="81783"/>
          <a:stretch>
            <a:fillRect/>
          </a:stretch>
        </p:blipFill>
        <p:spPr bwMode="auto">
          <a:xfrm>
            <a:off x="2537143" y="414243"/>
            <a:ext cx="2838028" cy="2244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05A3892-44BF-607E-8665-CA3BC11515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989" r="46139"/>
          <a:stretch>
            <a:fillRect/>
          </a:stretch>
        </p:blipFill>
        <p:spPr bwMode="auto">
          <a:xfrm>
            <a:off x="3149639" y="2614579"/>
            <a:ext cx="3765531" cy="3147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5D60E3-01E4-6A88-6BB6-37EC69DD2D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5842" r="54581" b="28148"/>
          <a:stretch>
            <a:fillRect/>
          </a:stretch>
        </p:blipFill>
        <p:spPr bwMode="auto">
          <a:xfrm>
            <a:off x="2409259" y="1979472"/>
            <a:ext cx="3093797" cy="30666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41B315E-2AD0-E742-F7AB-030F3E9C42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8216" r="50982" b="56605"/>
          <a:stretch>
            <a:fillRect/>
          </a:stretch>
        </p:blipFill>
        <p:spPr bwMode="auto">
          <a:xfrm>
            <a:off x="3271296" y="967133"/>
            <a:ext cx="4063891" cy="36131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9DB78C27-214F-8928-F66C-049D9E7A44E1}"/>
              </a:ext>
            </a:extLst>
          </p:cNvPr>
          <p:cNvSpPr>
            <a:spLocks noGrp="1"/>
          </p:cNvSpPr>
          <p:nvPr>
            <p:ph type="title"/>
          </p:nvPr>
        </p:nvSpPr>
        <p:spPr>
          <a:xfrm>
            <a:off x="0" y="-64643"/>
            <a:ext cx="10250424" cy="745680"/>
          </a:xfrm>
        </p:spPr>
        <p:txBody>
          <a:bodyPr>
            <a:normAutofit/>
          </a:bodyPr>
          <a:lstStyle/>
          <a:p>
            <a:r>
              <a:rPr lang="en-US" sz="1867" u="sng" dirty="0"/>
              <a:t>Define On-Policy/Optimal Value/Action-Value functions, and how they lead to advantage functions.</a:t>
            </a:r>
          </a:p>
        </p:txBody>
      </p:sp>
      <p:sp>
        <p:nvSpPr>
          <p:cNvPr id="11" name="Content Placeholder 2">
            <a:extLst>
              <a:ext uri="{FF2B5EF4-FFF2-40B4-BE49-F238E27FC236}">
                <a16:creationId xmlns:a16="http://schemas.microsoft.com/office/drawing/2014/main" id="{2142BC4E-016B-78E8-C1C3-765E9997486D}"/>
              </a:ext>
            </a:extLst>
          </p:cNvPr>
          <p:cNvSpPr txBox="1">
            <a:spLocks/>
          </p:cNvSpPr>
          <p:nvPr/>
        </p:nvSpPr>
        <p:spPr>
          <a:xfrm>
            <a:off x="146748" y="3868086"/>
            <a:ext cx="4616795" cy="923637"/>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67" dirty="0">
                <a:solidFill>
                  <a:schemeClr val="tx1"/>
                </a:solidFill>
              </a:rPr>
              <a:t>The advantage function measures how much better/worse an action is compared to the average action in a given state</a:t>
            </a:r>
          </a:p>
          <a:p>
            <a:endParaRPr lang="en-US" sz="1067" dirty="0">
              <a:solidFill>
                <a:schemeClr val="tx1"/>
              </a:solidFill>
            </a:endParaRPr>
          </a:p>
        </p:txBody>
      </p:sp>
      <p:sp>
        <p:nvSpPr>
          <p:cNvPr id="12" name="Content Placeholder 2">
            <a:extLst>
              <a:ext uri="{FF2B5EF4-FFF2-40B4-BE49-F238E27FC236}">
                <a16:creationId xmlns:a16="http://schemas.microsoft.com/office/drawing/2014/main" id="{65721980-2A7B-A76F-B851-A6D1EBBC2DA6}"/>
              </a:ext>
            </a:extLst>
          </p:cNvPr>
          <p:cNvSpPr txBox="1">
            <a:spLocks/>
          </p:cNvSpPr>
          <p:nvPr/>
        </p:nvSpPr>
        <p:spPr>
          <a:xfrm>
            <a:off x="6180228" y="3875845"/>
            <a:ext cx="5865025" cy="12996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067" dirty="0">
                <a:solidFill>
                  <a:schemeClr val="tx1"/>
                </a:solidFill>
              </a:rPr>
              <a:t>Used in the bellman equations, which say that the value of a state is just the immediate reward plus the value of the future</a:t>
            </a:r>
          </a:p>
          <a:p>
            <a:r>
              <a:rPr lang="en-US" sz="1067" dirty="0">
                <a:solidFill>
                  <a:schemeClr val="tx1"/>
                </a:solidFill>
              </a:rPr>
              <a:t>Encodes the recursive nature of reward accumulation and form the basis for how most RL algorithms incremental improve estimates.</a:t>
            </a:r>
          </a:p>
          <a:p>
            <a:endParaRPr lang="en-US" sz="1067" dirty="0">
              <a:solidFill>
                <a:schemeClr val="tx1"/>
              </a:solidFill>
            </a:endParaRPr>
          </a:p>
        </p:txBody>
      </p:sp>
      <p:sp>
        <p:nvSpPr>
          <p:cNvPr id="13" name="Slide Number Placeholder 12">
            <a:extLst>
              <a:ext uri="{FF2B5EF4-FFF2-40B4-BE49-F238E27FC236}">
                <a16:creationId xmlns:a16="http://schemas.microsoft.com/office/drawing/2014/main" id="{ED21863B-4219-AD97-B698-AE11E42B3B80}"/>
              </a:ext>
            </a:extLst>
          </p:cNvPr>
          <p:cNvSpPr>
            <a:spLocks noGrp="1"/>
          </p:cNvSpPr>
          <p:nvPr>
            <p:ph type="sldNum" idx="12"/>
          </p:nvPr>
        </p:nvSpPr>
        <p:spPr/>
        <p:txBody>
          <a:bodyPr/>
          <a:lstStyle/>
          <a:p>
            <a:fld id="{00000000-1234-1234-1234-123412341234}" type="slidenum">
              <a:rPr lang="en" smtClean="0"/>
              <a:pPr/>
              <a:t>50</a:t>
            </a:fld>
            <a:endParaRPr lang="en"/>
          </a:p>
        </p:txBody>
      </p:sp>
    </p:spTree>
    <p:extLst>
      <p:ext uri="{BB962C8B-B14F-4D97-AF65-F5344CB8AC3E}">
        <p14:creationId xmlns:p14="http://schemas.microsoft.com/office/powerpoint/2010/main" val="327018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BE92C-66A3-A49B-D90D-A9E8C0D3E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71C31C-C1D3-1240-0BEF-FB3C8FBB4CD8}"/>
              </a:ext>
            </a:extLst>
          </p:cNvPr>
          <p:cNvSpPr>
            <a:spLocks noGrp="1"/>
          </p:cNvSpPr>
          <p:nvPr>
            <p:ph type="title"/>
          </p:nvPr>
        </p:nvSpPr>
        <p:spPr>
          <a:xfrm>
            <a:off x="0" y="-64643"/>
            <a:ext cx="10250424" cy="745680"/>
          </a:xfrm>
        </p:spPr>
        <p:txBody>
          <a:bodyPr>
            <a:normAutofit/>
          </a:bodyPr>
          <a:lstStyle/>
          <a:p>
            <a:r>
              <a:rPr lang="en-US" sz="1867" u="sng" dirty="0"/>
              <a:t>What is Generalized Advantage Estimation (GAE)?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8D947-0FB8-0EFF-F431-F235A3D50600}"/>
                  </a:ext>
                </a:extLst>
              </p:cNvPr>
              <p:cNvSpPr>
                <a:spLocks noGrp="1"/>
              </p:cNvSpPr>
              <p:nvPr>
                <p:ph idx="1"/>
              </p:nvPr>
            </p:nvSpPr>
            <p:spPr>
              <a:xfrm>
                <a:off x="134112" y="582041"/>
                <a:ext cx="8267043" cy="4351339"/>
              </a:xfrm>
            </p:spPr>
            <p:txBody>
              <a:bodyPr>
                <a:normAutofit/>
              </a:bodyPr>
              <a:lstStyle/>
              <a:p>
                <a:r>
                  <a:rPr lang="en-US" sz="1600" dirty="0"/>
                  <a:t>In general, we can’t directly compute the advantage function – it’s intractable</a:t>
                </a:r>
              </a:p>
              <a:p>
                <a:r>
                  <a:rPr lang="en-US" sz="1600" dirty="0"/>
                  <a:t>Temporal distances (TD) only involve a one-step lookahead estimate, and everything is available at time t to get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𝛿</m:t>
                        </m:r>
                      </m:e>
                      <m:sub>
                        <m:r>
                          <a:rPr lang="en-US" sz="1600" i="1">
                            <a:latin typeface="Cambria Math" panose="02040503050406030204" pitchFamily="18" charset="0"/>
                          </a:rPr>
                          <m:t>𝑡</m:t>
                        </m:r>
                      </m:sub>
                    </m:sSub>
                  </m:oMath>
                </a14:m>
                <a:endParaRPr lang="en-US" sz="1600" dirty="0"/>
              </a:p>
              <a:p>
                <a:r>
                  <a:rPr lang="en-US" sz="1600" dirty="0"/>
                  <a:t>GAE takes this a step further &amp; blends multiple estimates using decaying weights, to place more weigh on short-term signals</a:t>
                </a:r>
                <a:br>
                  <a:rPr lang="en-US" sz="1600" dirty="0"/>
                </a:br>
                <a:endParaRPr lang="en-US" sz="1600" dirty="0"/>
              </a:p>
              <a:p>
                <a:r>
                  <a:rPr lang="en-US" sz="1600" dirty="0"/>
                  <a:t>In practice, a neural network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𝜙</m:t>
                        </m:r>
                      </m:sub>
                    </m:sSub>
                  </m:oMath>
                </a14:m>
                <a:r>
                  <a:rPr lang="en-US" sz="1600" dirty="0"/>
                  <a:t> regresses the value function using MSE loss</a:t>
                </a:r>
              </a:p>
              <a:p>
                <a:r>
                  <a:rPr lang="en-US" sz="1600" dirty="0"/>
                  <a:t>Data source is sampled trajectories; tuples of </a:t>
                </a:r>
                <a14:m>
                  <m:oMath xmlns:m="http://schemas.openxmlformats.org/officeDocument/2006/math">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 </m:t>
                    </m:r>
                  </m:oMath>
                </a14:m>
                <a:endParaRPr lang="en-US" sz="1600" dirty="0"/>
              </a:p>
              <a:p>
                <a:r>
                  <a:rPr lang="en-US" sz="1600" dirty="0"/>
                  <a:t>The supervision target is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𝑟</m:t>
                        </m:r>
                      </m:e>
                      <m:sub>
                        <m:r>
                          <a:rPr lang="en-US" sz="1600" i="1" dirty="0">
                            <a:latin typeface="Cambria Math" panose="02040503050406030204" pitchFamily="18" charset="0"/>
                          </a:rPr>
                          <m:t>𝑡</m:t>
                        </m:r>
                        <m:r>
                          <a:rPr lang="en-US" sz="1600" i="1" dirty="0">
                            <a:latin typeface="Cambria Math" panose="02040503050406030204" pitchFamily="18" charset="0"/>
                          </a:rPr>
                          <m:t>+1</m:t>
                        </m:r>
                      </m:sub>
                    </m:sSub>
                    <m:r>
                      <a:rPr lang="en-US" sz="1600" i="1" dirty="0">
                        <a:latin typeface="Cambria Math" panose="02040503050406030204" pitchFamily="18" charset="0"/>
                      </a:rPr>
                      <m:t>+</m:t>
                    </m:r>
                    <m:r>
                      <a:rPr lang="en-US" sz="1600" i="1" dirty="0">
                        <a:latin typeface="Cambria Math" panose="02040503050406030204" pitchFamily="18" charset="0"/>
                      </a:rPr>
                      <m:t>𝛾</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𝑉</m:t>
                        </m:r>
                      </m:e>
                      <m:sub>
                        <m:r>
                          <a:rPr lang="en-US" sz="1600" i="1" dirty="0">
                            <a:latin typeface="Cambria Math" panose="02040503050406030204" pitchFamily="18" charset="0"/>
                          </a:rPr>
                          <m:t>𝜙</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𝑠</m:t>
                        </m:r>
                      </m:e>
                      <m:sub>
                        <m:r>
                          <a:rPr lang="en-US" sz="1600" i="1" dirty="0">
                            <a:latin typeface="Cambria Math" panose="02040503050406030204" pitchFamily="18" charset="0"/>
                          </a:rPr>
                          <m:t>𝑡</m:t>
                        </m:r>
                        <m:r>
                          <a:rPr lang="en-US" sz="1600" i="1" dirty="0">
                            <a:latin typeface="Cambria Math" panose="02040503050406030204" pitchFamily="18" charset="0"/>
                          </a:rPr>
                          <m:t>+1</m:t>
                        </m:r>
                      </m:sub>
                    </m:sSub>
                    <m:r>
                      <a:rPr lang="en-US" sz="1600" i="1" dirty="0">
                        <a:latin typeface="Cambria Math" panose="02040503050406030204" pitchFamily="18" charset="0"/>
                      </a:rPr>
                      <m:t>) </m:t>
                    </m:r>
                  </m:oMath>
                </a14:m>
                <a:endParaRPr lang="en-US" sz="1600" dirty="0"/>
              </a:p>
              <a:p>
                <a:pPr lvl="1"/>
                <a:r>
                  <a:rPr lang="en-US" sz="1067" dirty="0"/>
                  <a:t>Bootstrapping technique: over time, will converge to a fixed point that satisfies the bellman equation</a:t>
                </a:r>
              </a:p>
              <a:p>
                <a:pPr lvl="1"/>
                <a:r>
                  <a:rPr lang="en-US" sz="1067" dirty="0"/>
                  <a:t>Not chicken-and-egg, even though </a:t>
                </a:r>
                <a14:m>
                  <m:oMath xmlns:m="http://schemas.openxmlformats.org/officeDocument/2006/math">
                    <m:sSub>
                      <m:sSubPr>
                        <m:ctrlPr>
                          <a:rPr lang="en-US" sz="1067" i="1">
                            <a:latin typeface="Cambria Math" panose="02040503050406030204" pitchFamily="18" charset="0"/>
                          </a:rPr>
                        </m:ctrlPr>
                      </m:sSubPr>
                      <m:e>
                        <m:r>
                          <a:rPr lang="en-US" sz="1067" i="1">
                            <a:latin typeface="Cambria Math" panose="02040503050406030204" pitchFamily="18" charset="0"/>
                          </a:rPr>
                          <m:t>𝑉</m:t>
                        </m:r>
                      </m:e>
                      <m:sub>
                        <m:r>
                          <a:rPr lang="en-US" sz="1067" i="1">
                            <a:latin typeface="Cambria Math" panose="02040503050406030204" pitchFamily="18" charset="0"/>
                          </a:rPr>
                          <m:t>𝜙</m:t>
                        </m:r>
                      </m:sub>
                    </m:sSub>
                  </m:oMath>
                </a14:m>
                <a:r>
                  <a:rPr lang="en-US" sz="1067" dirty="0"/>
                  <a:t> appears on both sides of the target</a:t>
                </a:r>
              </a:p>
              <a:p>
                <a:endParaRPr lang="en-US" sz="1600" dirty="0"/>
              </a:p>
            </p:txBody>
          </p:sp>
        </mc:Choice>
        <mc:Fallback xmlns="">
          <p:sp>
            <p:nvSpPr>
              <p:cNvPr id="3" name="Content Placeholder 2">
                <a:extLst>
                  <a:ext uri="{FF2B5EF4-FFF2-40B4-BE49-F238E27FC236}">
                    <a16:creationId xmlns:a16="http://schemas.microsoft.com/office/drawing/2014/main" id="{5278D947-0FB8-0EFF-F431-F235A3D50600}"/>
                  </a:ext>
                </a:extLst>
              </p:cNvPr>
              <p:cNvSpPr>
                <a:spLocks noGrp="1" noRot="1" noChangeAspect="1" noMove="1" noResize="1" noEditPoints="1" noAdjustHandles="1" noChangeArrowheads="1" noChangeShapeType="1" noTextEdit="1"/>
              </p:cNvSpPr>
              <p:nvPr>
                <p:ph idx="1"/>
              </p:nvPr>
            </p:nvSpPr>
            <p:spPr>
              <a:xfrm>
                <a:off x="134112" y="582041"/>
                <a:ext cx="8267043" cy="4351339"/>
              </a:xfrm>
              <a:blipFill>
                <a:blip r:embed="rId2"/>
                <a:stretch>
                  <a:fillRect l="-295" t="-980" r="-36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2AE4564-20A1-17A9-F815-51CC55BF0B3F}"/>
              </a:ext>
            </a:extLst>
          </p:cNvPr>
          <p:cNvPicPr>
            <a:picLocks noChangeAspect="1"/>
          </p:cNvPicPr>
          <p:nvPr/>
        </p:nvPicPr>
        <p:blipFill>
          <a:blip r:embed="rId3"/>
          <a:stretch>
            <a:fillRect/>
          </a:stretch>
        </p:blipFill>
        <p:spPr>
          <a:xfrm>
            <a:off x="8607685" y="108960"/>
            <a:ext cx="3397771" cy="741264"/>
          </a:xfrm>
          <a:prstGeom prst="rect">
            <a:avLst/>
          </a:prstGeom>
          <a:ln>
            <a:solidFill>
              <a:schemeClr val="tx1"/>
            </a:solidFill>
          </a:ln>
        </p:spPr>
      </p:pic>
      <p:pic>
        <p:nvPicPr>
          <p:cNvPr id="6" name="Picture 5">
            <a:extLst>
              <a:ext uri="{FF2B5EF4-FFF2-40B4-BE49-F238E27FC236}">
                <a16:creationId xmlns:a16="http://schemas.microsoft.com/office/drawing/2014/main" id="{EA77BF2F-53E2-66A5-6CC4-BFFE3CEC1BE9}"/>
              </a:ext>
            </a:extLst>
          </p:cNvPr>
          <p:cNvPicPr>
            <a:picLocks noChangeAspect="1"/>
          </p:cNvPicPr>
          <p:nvPr/>
        </p:nvPicPr>
        <p:blipFill>
          <a:blip r:embed="rId4"/>
          <a:stretch>
            <a:fillRect/>
          </a:stretch>
        </p:blipFill>
        <p:spPr>
          <a:xfrm>
            <a:off x="8024679" y="1073231"/>
            <a:ext cx="2868176" cy="508980"/>
          </a:xfrm>
          <a:prstGeom prst="rect">
            <a:avLst/>
          </a:prstGeom>
        </p:spPr>
      </p:pic>
      <p:pic>
        <p:nvPicPr>
          <p:cNvPr id="8" name="Picture 7">
            <a:extLst>
              <a:ext uri="{FF2B5EF4-FFF2-40B4-BE49-F238E27FC236}">
                <a16:creationId xmlns:a16="http://schemas.microsoft.com/office/drawing/2014/main" id="{7BCD4C38-10B1-E96C-43C0-C53E019C6055}"/>
              </a:ext>
            </a:extLst>
          </p:cNvPr>
          <p:cNvPicPr>
            <a:picLocks noChangeAspect="1"/>
          </p:cNvPicPr>
          <p:nvPr/>
        </p:nvPicPr>
        <p:blipFill>
          <a:blip r:embed="rId5"/>
          <a:stretch>
            <a:fillRect/>
          </a:stretch>
        </p:blipFill>
        <p:spPr>
          <a:xfrm>
            <a:off x="8457164" y="1743449"/>
            <a:ext cx="3160904" cy="994755"/>
          </a:xfrm>
          <a:prstGeom prst="rect">
            <a:avLst/>
          </a:prstGeom>
        </p:spPr>
      </p:pic>
      <p:pic>
        <p:nvPicPr>
          <p:cNvPr id="10" name="Picture 9">
            <a:extLst>
              <a:ext uri="{FF2B5EF4-FFF2-40B4-BE49-F238E27FC236}">
                <a16:creationId xmlns:a16="http://schemas.microsoft.com/office/drawing/2014/main" id="{7BF0A65B-9632-2563-D04B-71E8527A7F63}"/>
              </a:ext>
            </a:extLst>
          </p:cNvPr>
          <p:cNvPicPr>
            <a:picLocks noChangeAspect="1"/>
          </p:cNvPicPr>
          <p:nvPr/>
        </p:nvPicPr>
        <p:blipFill>
          <a:blip r:embed="rId6"/>
          <a:stretch>
            <a:fillRect/>
          </a:stretch>
        </p:blipFill>
        <p:spPr>
          <a:xfrm>
            <a:off x="8457164" y="3092975"/>
            <a:ext cx="2898845" cy="672051"/>
          </a:xfrm>
          <a:prstGeom prst="rect">
            <a:avLst/>
          </a:prstGeom>
        </p:spPr>
      </p:pic>
      <p:sp>
        <p:nvSpPr>
          <p:cNvPr id="5" name="Slide Number Placeholder 4">
            <a:extLst>
              <a:ext uri="{FF2B5EF4-FFF2-40B4-BE49-F238E27FC236}">
                <a16:creationId xmlns:a16="http://schemas.microsoft.com/office/drawing/2014/main" id="{D8C4A3EA-E296-D1AD-2796-C3C7F26560BB}"/>
              </a:ext>
            </a:extLst>
          </p:cNvPr>
          <p:cNvSpPr>
            <a:spLocks noGrp="1"/>
          </p:cNvSpPr>
          <p:nvPr>
            <p:ph type="sldNum" sz="quarter" idx="12"/>
          </p:nvPr>
        </p:nvSpPr>
        <p:spPr/>
        <p:txBody>
          <a:bodyPr/>
          <a:lstStyle/>
          <a:p>
            <a:fld id="{13FA7114-A053-4D77-83D8-BB2B688B3169}" type="slidenum">
              <a:rPr lang="en-US" smtClean="0"/>
              <a:t>51</a:t>
            </a:fld>
            <a:endParaRPr lang="en-US"/>
          </a:p>
        </p:txBody>
      </p:sp>
    </p:spTree>
    <p:extLst>
      <p:ext uri="{BB962C8B-B14F-4D97-AF65-F5344CB8AC3E}">
        <p14:creationId xmlns:p14="http://schemas.microsoft.com/office/powerpoint/2010/main" val="201348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CE8C5-32AE-7F2F-3DAC-4AFF7433D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C1CEA-A98F-37C3-D0ED-FF0DE3D767EC}"/>
              </a:ext>
            </a:extLst>
          </p:cNvPr>
          <p:cNvSpPr>
            <a:spLocks noGrp="1"/>
          </p:cNvSpPr>
          <p:nvPr>
            <p:ph type="title"/>
          </p:nvPr>
        </p:nvSpPr>
        <p:spPr>
          <a:xfrm>
            <a:off x="0" y="-64643"/>
            <a:ext cx="10250424" cy="745680"/>
          </a:xfrm>
        </p:spPr>
        <p:txBody>
          <a:bodyPr>
            <a:normAutofit/>
          </a:bodyPr>
          <a:lstStyle/>
          <a:p>
            <a:r>
              <a:rPr lang="en-US" sz="1867" u="sng" dirty="0"/>
              <a:t>What is Trust Region Policy Optimization (TRPO)?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5E436B-4075-8DFD-D538-6922CA744017}"/>
                  </a:ext>
                </a:extLst>
              </p:cNvPr>
              <p:cNvSpPr>
                <a:spLocks noGrp="1"/>
              </p:cNvSpPr>
              <p:nvPr>
                <p:ph idx="1"/>
              </p:nvPr>
            </p:nvSpPr>
            <p:spPr>
              <a:xfrm>
                <a:off x="134112" y="582041"/>
                <a:ext cx="11939355" cy="4351339"/>
              </a:xfrm>
            </p:spPr>
            <p:txBody>
              <a:bodyPr>
                <a:normAutofit/>
              </a:bodyPr>
              <a:lstStyle/>
              <a:p>
                <a:r>
                  <a:rPr lang="en-US" sz="1200" dirty="0"/>
                  <a:t>Motivated by how data inefficient VPG is, TRPO updates the policy under a constraint based on the KL divergence. Some notes:</a:t>
                </a:r>
              </a:p>
              <a:p>
                <a:pPr lvl="1"/>
                <a:r>
                  <a:rPr lang="en-US" sz="1200" dirty="0"/>
                  <a:t>Instead of performing gradient descent, we solve a constrained maximization problem to generate each new policy. Performs larger updates</a:t>
                </a:r>
              </a:p>
              <a:p>
                <a:pPr lvl="1"/>
                <a:r>
                  <a:rPr lang="en-US" sz="1200" dirty="0"/>
                  <a:t>KL divergence in parameter space prevents overly large steps</a:t>
                </a:r>
              </a:p>
              <a:p>
                <a:pPr lvl="1"/>
                <a:r>
                  <a:rPr lang="en-US" sz="1200" dirty="0"/>
                  <a:t>Term in expectation modified to express probability of an action as the ratio between old and updated policy</a:t>
                </a:r>
              </a:p>
              <a:p>
                <a:pPr lvl="1"/>
                <a:r>
                  <a:rPr lang="en-US" sz="1200" dirty="0"/>
                  <a:t>Advantage function is used instead of just the award function, to focus updates only on better-than-expected actions; helps policy learn to favor relatively good actions w/o overacting to randomness</a:t>
                </a:r>
              </a:p>
              <a:p>
                <a:r>
                  <a:rPr lang="en-US" sz="1200" dirty="0"/>
                  <a:t>Follows an actor-critic model with 2 different neural networks</a:t>
                </a:r>
              </a:p>
              <a:p>
                <a:pPr lvl="1"/>
                <a:r>
                  <a:rPr lang="en-US" sz="1200" b="1" dirty="0"/>
                  <a:t>Actor</a:t>
                </a:r>
              </a:p>
              <a:p>
                <a:pPr lvl="2"/>
                <a:r>
                  <a:rPr lang="en-US" sz="1200" dirty="0"/>
                  <a:t>Represents policy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r>
                          <a:rPr lang="en-US" sz="1200" i="1">
                            <a:latin typeface="Cambria Math" panose="02040503050406030204" pitchFamily="18" charset="0"/>
                          </a:rPr>
                          <m:t>𝜃</m:t>
                        </m:r>
                      </m:sub>
                    </m:sSub>
                    <m:r>
                      <a:rPr lang="en-US" sz="1200" i="1">
                        <a:latin typeface="Cambria Math" panose="02040503050406030204" pitchFamily="18" charset="0"/>
                      </a:rPr>
                      <m:t>(</m:t>
                    </m:r>
                    <m:r>
                      <a:rPr lang="en-US" sz="1200" i="1">
                        <a:latin typeface="Cambria Math" panose="02040503050406030204" pitchFamily="18" charset="0"/>
                      </a:rPr>
                      <m:t>𝑎</m:t>
                    </m:r>
                    <m:r>
                      <a:rPr lang="en-US" sz="1200" i="1">
                        <a:latin typeface="Cambria Math" panose="02040503050406030204" pitchFamily="18" charset="0"/>
                      </a:rPr>
                      <m:t>|</m:t>
                    </m:r>
                    <m:r>
                      <a:rPr lang="en-US" sz="1200" i="1">
                        <a:latin typeface="Cambria Math" panose="02040503050406030204" pitchFamily="18" charset="0"/>
                      </a:rPr>
                      <m:t>𝑠</m:t>
                    </m:r>
                    <m:r>
                      <a:rPr lang="en-US" sz="1200" i="1">
                        <a:latin typeface="Cambria Math" panose="02040503050406030204" pitchFamily="18" charset="0"/>
                      </a:rPr>
                      <m:t>)</m:t>
                    </m:r>
                  </m:oMath>
                </a14:m>
                <a:r>
                  <a:rPr lang="en-US" sz="1200" dirty="0"/>
                  <a:t>, optimized via an estimate of the advantage</a:t>
                </a:r>
              </a:p>
              <a:p>
                <a:pPr lvl="1"/>
                <a:r>
                  <a:rPr lang="en-US" sz="1200" b="1" dirty="0"/>
                  <a:t>Critic</a:t>
                </a:r>
              </a:p>
              <a:p>
                <a:pPr lvl="2"/>
                <a:r>
                  <a:rPr lang="en-US" sz="1200" dirty="0"/>
                  <a:t>Approximates value function </a:t>
                </a:r>
                <a14:m>
                  <m:oMath xmlns:m="http://schemas.openxmlformats.org/officeDocument/2006/math">
                    <m:r>
                      <a:rPr lang="en-US" sz="1200" i="1">
                        <a:latin typeface="Cambria Math" panose="02040503050406030204" pitchFamily="18" charset="0"/>
                      </a:rPr>
                      <m:t>𝑉</m:t>
                    </m:r>
                  </m:oMath>
                </a14:m>
                <a:r>
                  <a:rPr lang="en-US" sz="1200" dirty="0"/>
                  <a:t>, which estimates how good a state is under the current policy</a:t>
                </a:r>
              </a:p>
              <a:p>
                <a:pPr lvl="2"/>
                <a:r>
                  <a:rPr lang="en-US" sz="1200" dirty="0"/>
                  <a:t>Trained using regression (using temporal difference TD error / generalized advantage estimation GAE)</a:t>
                </a:r>
              </a:p>
              <a:p>
                <a:pPr lvl="2"/>
                <a:r>
                  <a:rPr lang="en-US" sz="1200" dirty="0"/>
                  <a:t>Helps train actor by providing advantage estimates</a:t>
                </a:r>
              </a:p>
              <a:p>
                <a:pPr lvl="2"/>
                <a:endParaRPr lang="en-US" sz="1200" dirty="0"/>
              </a:p>
              <a:p>
                <a:pPr lvl="1"/>
                <a:endParaRPr lang="en-US" sz="1200" dirty="0"/>
              </a:p>
              <a:p>
                <a:pPr lvl="1"/>
                <a:endParaRPr lang="en-US" sz="1200" dirty="0"/>
              </a:p>
              <a:p>
                <a:endParaRPr lang="en-US" sz="1200" dirty="0"/>
              </a:p>
            </p:txBody>
          </p:sp>
        </mc:Choice>
        <mc:Fallback xmlns="">
          <p:sp>
            <p:nvSpPr>
              <p:cNvPr id="3" name="Content Placeholder 2">
                <a:extLst>
                  <a:ext uri="{FF2B5EF4-FFF2-40B4-BE49-F238E27FC236}">
                    <a16:creationId xmlns:a16="http://schemas.microsoft.com/office/drawing/2014/main" id="{1D5E436B-4075-8DFD-D538-6922CA744017}"/>
                  </a:ext>
                </a:extLst>
              </p:cNvPr>
              <p:cNvSpPr>
                <a:spLocks noGrp="1" noRot="1" noChangeAspect="1" noMove="1" noResize="1" noEditPoints="1" noAdjustHandles="1" noChangeArrowheads="1" noChangeShapeType="1" noTextEdit="1"/>
              </p:cNvSpPr>
              <p:nvPr>
                <p:ph idx="1"/>
              </p:nvPr>
            </p:nvSpPr>
            <p:spPr>
              <a:xfrm>
                <a:off x="134112" y="582041"/>
                <a:ext cx="11939355" cy="4351339"/>
              </a:xfrm>
              <a:blipFill>
                <a:blip r:embed="rId2"/>
                <a:stretch>
                  <a:fillRect t="-4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5598210-09DD-B1DA-5551-2C7C4D5E6A2F}"/>
              </a:ext>
            </a:extLst>
          </p:cNvPr>
          <p:cNvPicPr>
            <a:picLocks noChangeAspect="1"/>
          </p:cNvPicPr>
          <p:nvPr/>
        </p:nvPicPr>
        <p:blipFill>
          <a:blip r:embed="rId3"/>
          <a:srcRect b="13097"/>
          <a:stretch>
            <a:fillRect/>
          </a:stretch>
        </p:blipFill>
        <p:spPr>
          <a:xfrm>
            <a:off x="4565997" y="4250621"/>
            <a:ext cx="5220915" cy="2178571"/>
          </a:xfrm>
          <a:prstGeom prst="rect">
            <a:avLst/>
          </a:prstGeom>
        </p:spPr>
      </p:pic>
      <p:sp>
        <p:nvSpPr>
          <p:cNvPr id="4" name="Slide Number Placeholder 3">
            <a:extLst>
              <a:ext uri="{FF2B5EF4-FFF2-40B4-BE49-F238E27FC236}">
                <a16:creationId xmlns:a16="http://schemas.microsoft.com/office/drawing/2014/main" id="{2CB5A97F-6025-DEB2-8F5D-1743E0453754}"/>
              </a:ext>
            </a:extLst>
          </p:cNvPr>
          <p:cNvSpPr>
            <a:spLocks noGrp="1"/>
          </p:cNvSpPr>
          <p:nvPr>
            <p:ph type="sldNum" sz="quarter" idx="12"/>
          </p:nvPr>
        </p:nvSpPr>
        <p:spPr/>
        <p:txBody>
          <a:bodyPr/>
          <a:lstStyle/>
          <a:p>
            <a:fld id="{13FA7114-A053-4D77-83D8-BB2B688B3169}" type="slidenum">
              <a:rPr lang="en-US" smtClean="0"/>
              <a:t>52</a:t>
            </a:fld>
            <a:endParaRPr lang="en-US"/>
          </a:p>
        </p:txBody>
      </p:sp>
    </p:spTree>
    <p:extLst>
      <p:ext uri="{BB962C8B-B14F-4D97-AF65-F5344CB8AC3E}">
        <p14:creationId xmlns:p14="http://schemas.microsoft.com/office/powerpoint/2010/main" val="14948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A348B-43D7-342A-A6A2-52E0FCB15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CBB25-2D32-0281-ACCC-7B99E3CEDC48}"/>
              </a:ext>
            </a:extLst>
          </p:cNvPr>
          <p:cNvSpPr>
            <a:spLocks noGrp="1"/>
          </p:cNvSpPr>
          <p:nvPr>
            <p:ph type="title"/>
          </p:nvPr>
        </p:nvSpPr>
        <p:spPr>
          <a:xfrm>
            <a:off x="0" y="-64643"/>
            <a:ext cx="10250424" cy="745680"/>
          </a:xfrm>
        </p:spPr>
        <p:txBody>
          <a:bodyPr>
            <a:normAutofit/>
          </a:bodyPr>
          <a:lstStyle/>
          <a:p>
            <a:r>
              <a:rPr lang="en-US" sz="1867" u="sng" dirty="0"/>
              <a:t>What is Proximal Policy Optimization (PPO)?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DFB6F4-D75A-286E-DB90-E161FE00A285}"/>
                  </a:ext>
                </a:extLst>
              </p:cNvPr>
              <p:cNvSpPr>
                <a:spLocks noGrp="1"/>
              </p:cNvSpPr>
              <p:nvPr>
                <p:ph idx="1"/>
              </p:nvPr>
            </p:nvSpPr>
            <p:spPr>
              <a:xfrm>
                <a:off x="126323" y="855195"/>
                <a:ext cx="11939355" cy="4351339"/>
              </a:xfrm>
            </p:spPr>
            <p:txBody>
              <a:bodyPr>
                <a:normAutofit/>
              </a:bodyPr>
              <a:lstStyle/>
              <a:p>
                <a:r>
                  <a:rPr lang="en-US" sz="1333" dirty="0"/>
                  <a:t>Improvement upon TRPO that is simpler &amp; converges faster</a:t>
                </a:r>
              </a:p>
              <a:p>
                <a:r>
                  <a:rPr lang="en-US" sz="1333" dirty="0"/>
                  <a:t>Like TRPO, uses ratio </a:t>
                </a:r>
                <a14:m>
                  <m:oMath xmlns:m="http://schemas.openxmlformats.org/officeDocument/2006/math">
                    <m:sSub>
                      <m:sSubPr>
                        <m:ctrlPr>
                          <a:rPr lang="en-US" sz="1333" i="1">
                            <a:latin typeface="Cambria Math" panose="02040503050406030204" pitchFamily="18" charset="0"/>
                          </a:rPr>
                        </m:ctrlPr>
                      </m:sSubPr>
                      <m:e>
                        <m:r>
                          <a:rPr lang="en-US" sz="1333" i="1">
                            <a:latin typeface="Cambria Math" panose="02040503050406030204" pitchFamily="18" charset="0"/>
                          </a:rPr>
                          <m:t>𝑟</m:t>
                        </m:r>
                      </m:e>
                      <m:sub>
                        <m:r>
                          <a:rPr lang="en-US" sz="1333" i="1">
                            <a:latin typeface="Cambria Math" panose="02040503050406030204" pitchFamily="18" charset="0"/>
                          </a:rPr>
                          <m:t>𝑡</m:t>
                        </m:r>
                      </m:sub>
                    </m:sSub>
                  </m:oMath>
                </a14:m>
                <a:r>
                  <a:rPr lang="en-US" sz="1333" dirty="0"/>
                  <a:t>; &gt;1 when action is more probable under currently policy than old policy, and in [0,1) when less probable</a:t>
                </a:r>
              </a:p>
              <a:p>
                <a:r>
                  <a:rPr lang="en-US" sz="1333" dirty="0"/>
                  <a:t>However, this ratio can lead to overly large gradient steps. One way to mitigate is to build stabilizing properties into a surrogate objective function </a:t>
                </a:r>
              </a:p>
              <a:p>
                <a:pPr lvl="1"/>
                <a:r>
                  <a:rPr lang="en-US" sz="1333" dirty="0"/>
                  <a:t>Clip limits ratio to a range, </a:t>
                </a:r>
                <a:r>
                  <a:rPr lang="en-US" sz="1333" dirty="0" err="1"/>
                  <a:t>eg</a:t>
                </a:r>
                <a:r>
                  <a:rPr lang="en-US" sz="1333" dirty="0"/>
                  <a:t> (0.8, 1.2)</a:t>
                </a:r>
              </a:p>
              <a:p>
                <a:pPr lvl="1"/>
                <a:r>
                  <a:rPr lang="en-US" sz="1333" dirty="0"/>
                  <a:t>We build an asymmetric feature via the clip &amp; min components -- that if we do the right thing, don’t take to big of a step, but if we do the wrong thing, we are free to take a larger step</a:t>
                </a:r>
              </a:p>
              <a:p>
                <a:r>
                  <a:rPr lang="en-US" sz="1333" dirty="0"/>
                  <a:t>Because of the designed objective, we can run multiple epochs of gradient ascent on your samples. As we run more, we’ll start hitting clipping limits, so training will gradually stop until we move onto the next iteration to collect new samples</a:t>
                </a:r>
              </a:p>
              <a:p>
                <a:pPr lvl="1"/>
                <a:endParaRPr lang="en-US" sz="1333" dirty="0"/>
              </a:p>
              <a:p>
                <a:pPr lvl="1"/>
                <a:endParaRPr lang="en-US" sz="1333" dirty="0"/>
              </a:p>
              <a:p>
                <a:endParaRPr lang="en-US" sz="1333" dirty="0"/>
              </a:p>
              <a:p>
                <a:endParaRPr lang="en-US" sz="1333" dirty="0"/>
              </a:p>
              <a:p>
                <a:endParaRPr lang="en-US" sz="1333" dirty="0"/>
              </a:p>
            </p:txBody>
          </p:sp>
        </mc:Choice>
        <mc:Fallback xmlns="">
          <p:sp>
            <p:nvSpPr>
              <p:cNvPr id="3" name="Content Placeholder 2">
                <a:extLst>
                  <a:ext uri="{FF2B5EF4-FFF2-40B4-BE49-F238E27FC236}">
                    <a16:creationId xmlns:a16="http://schemas.microsoft.com/office/drawing/2014/main" id="{0BDFB6F4-D75A-286E-DB90-E161FE00A285}"/>
                  </a:ext>
                </a:extLst>
              </p:cNvPr>
              <p:cNvSpPr>
                <a:spLocks noGrp="1" noRot="1" noChangeAspect="1" noMove="1" noResize="1" noEditPoints="1" noAdjustHandles="1" noChangeArrowheads="1" noChangeShapeType="1" noTextEdit="1"/>
              </p:cNvSpPr>
              <p:nvPr>
                <p:ph idx="1"/>
              </p:nvPr>
            </p:nvSpPr>
            <p:spPr>
              <a:xfrm>
                <a:off x="126323" y="855195"/>
                <a:ext cx="11939355" cy="4351339"/>
              </a:xfrm>
              <a:blipFill>
                <a:blip r:embed="rId3"/>
                <a:stretch>
                  <a:fillRect l="-51" t="-560"/>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AB7B862D-6D47-6FB4-8423-C8EAB255BC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507" b="34966"/>
          <a:stretch>
            <a:fillRect/>
          </a:stretch>
        </p:blipFill>
        <p:spPr bwMode="auto">
          <a:xfrm>
            <a:off x="1" y="505233"/>
            <a:ext cx="6702529" cy="3516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6EF394-E11E-FAE3-7F79-1FF955C7C9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8" t="12170" r="51312" b="9997"/>
          <a:stretch>
            <a:fillRect/>
          </a:stretch>
        </p:blipFill>
        <p:spPr bwMode="auto">
          <a:xfrm>
            <a:off x="7681627" y="337929"/>
            <a:ext cx="2154163" cy="6862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 Clip Diagram">
            <a:extLst>
              <a:ext uri="{FF2B5EF4-FFF2-40B4-BE49-F238E27FC236}">
                <a16:creationId xmlns:a16="http://schemas.microsoft.com/office/drawing/2014/main" id="{13BDF800-520C-77E4-D572-C3275B3F2B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3610" y="3232802"/>
            <a:ext cx="6462068" cy="31199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descr="PPO Algo">
            <a:extLst>
              <a:ext uri="{FF2B5EF4-FFF2-40B4-BE49-F238E27FC236}">
                <a16:creationId xmlns:a16="http://schemas.microsoft.com/office/drawing/2014/main" id="{2BF24BDB-36A5-3013-95B8-89DB661446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9738"/>
          <a:stretch>
            <a:fillRect/>
          </a:stretch>
        </p:blipFill>
        <p:spPr bwMode="auto">
          <a:xfrm>
            <a:off x="53302" y="4210017"/>
            <a:ext cx="5507799" cy="19444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074E8B-CDF1-3E65-EFC1-AACC6E889FD5}"/>
              </a:ext>
            </a:extLst>
          </p:cNvPr>
          <p:cNvSpPr>
            <a:spLocks noGrp="1"/>
          </p:cNvSpPr>
          <p:nvPr>
            <p:ph type="sldNum" sz="quarter" idx="12"/>
          </p:nvPr>
        </p:nvSpPr>
        <p:spPr/>
        <p:txBody>
          <a:bodyPr/>
          <a:lstStyle/>
          <a:p>
            <a:fld id="{13FA7114-A053-4D77-83D8-BB2B688B3169}" type="slidenum">
              <a:rPr lang="en-US" smtClean="0"/>
              <a:t>53</a:t>
            </a:fld>
            <a:endParaRPr lang="en-US"/>
          </a:p>
        </p:txBody>
      </p:sp>
    </p:spTree>
    <p:extLst>
      <p:ext uri="{BB962C8B-B14F-4D97-AF65-F5344CB8AC3E}">
        <p14:creationId xmlns:p14="http://schemas.microsoft.com/office/powerpoint/2010/main" val="312668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B2BA-6B0A-10FE-B575-941E11D1EE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D0E3A-0FE8-2405-413D-9730A44D4D5E}"/>
              </a:ext>
            </a:extLst>
          </p:cNvPr>
          <p:cNvSpPr>
            <a:spLocks noGrp="1"/>
          </p:cNvSpPr>
          <p:nvPr>
            <p:ph type="title"/>
          </p:nvPr>
        </p:nvSpPr>
        <p:spPr>
          <a:xfrm>
            <a:off x="0" y="-64643"/>
            <a:ext cx="10250424" cy="745680"/>
          </a:xfrm>
        </p:spPr>
        <p:txBody>
          <a:bodyPr>
            <a:normAutofit/>
          </a:bodyPr>
          <a:lstStyle/>
          <a:p>
            <a:r>
              <a:rPr lang="en-US" sz="1867" u="sng" dirty="0"/>
              <a:t>How can LLM alignment be formulated as an RL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FBA03-ABCD-9C36-E946-C378E7510F00}"/>
                  </a:ext>
                </a:extLst>
              </p:cNvPr>
              <p:cNvSpPr>
                <a:spLocks noGrp="1"/>
              </p:cNvSpPr>
              <p:nvPr>
                <p:ph idx="1"/>
              </p:nvPr>
            </p:nvSpPr>
            <p:spPr>
              <a:xfrm>
                <a:off x="-79081" y="510992"/>
                <a:ext cx="11939355" cy="6140215"/>
              </a:xfrm>
            </p:spPr>
            <p:txBody>
              <a:bodyPr>
                <a:noAutofit/>
              </a:bodyPr>
              <a:lstStyle/>
              <a:p>
                <a:r>
                  <a:rPr lang="en-US" sz="1333" dirty="0"/>
                  <a:t>RL allows us to align LLM outputs to human preferences and generate more helpful responses</a:t>
                </a:r>
              </a:p>
              <a:p>
                <a:pPr lvl="1"/>
                <a:r>
                  <a:rPr lang="en-US" sz="1333" dirty="0"/>
                  <a:t>In this final stage, we don’t have concrete GT targets; there can be multiple plausible outputs, so the RL framework makes sense</a:t>
                </a:r>
              </a:p>
              <a:p>
                <a:pPr lvl="1"/>
                <a:r>
                  <a:rPr lang="en-US" sz="1333" dirty="0"/>
                  <a:t>Also, the autoregressive sampling process (</a:t>
                </a:r>
                <a:r>
                  <a:rPr lang="en-US" sz="1333" dirty="0" err="1"/>
                  <a:t>eg</a:t>
                </a:r>
                <a:r>
                  <a:rPr lang="en-US" sz="1333" dirty="0"/>
                  <a:t> greedy, beam search, top-k, </a:t>
                </a:r>
                <a:r>
                  <a:rPr lang="en-US" sz="1333" dirty="0" err="1"/>
                  <a:t>etc</a:t>
                </a:r>
                <a:r>
                  <a:rPr lang="en-US" sz="1333" dirty="0"/>
                  <a:t>) is not differentiable; output text is discrete</a:t>
                </a:r>
              </a:p>
              <a:p>
                <a:r>
                  <a:rPr lang="en-US" sz="1333" dirty="0"/>
                  <a:t>Data: Instead of annotating raw reward scores of independent prompts/answers (which is not well-defined and flakey), annotate relative pairwise preferences with two answers</a:t>
                </a:r>
              </a:p>
              <a:p>
                <a:pPr lvl="1"/>
                <a:r>
                  <a:rPr lang="en-US" sz="1333" dirty="0"/>
                  <a:t>Tuples of </a:t>
                </a:r>
                <a14:m>
                  <m:oMath xmlns:m="http://schemas.openxmlformats.org/officeDocument/2006/math">
                    <m:r>
                      <a:rPr lang="en-US" sz="1333" i="1">
                        <a:latin typeface="Cambria Math" panose="02040503050406030204" pitchFamily="18" charset="0"/>
                      </a:rPr>
                      <m:t>(</m:t>
                    </m:r>
                    <m:r>
                      <a:rPr lang="en-US" sz="1333" i="1">
                        <a:latin typeface="Cambria Math" panose="02040503050406030204" pitchFamily="18" charset="0"/>
                      </a:rPr>
                      <m:t>𝑝𝑟𝑜𝑚𝑝𝑡</m:t>
                    </m:r>
                    <m:r>
                      <a:rPr lang="en-US" sz="1333" i="1">
                        <a:latin typeface="Cambria Math" panose="02040503050406030204" pitchFamily="18" charset="0"/>
                      </a:rPr>
                      <m:t>, </m:t>
                    </m:r>
                    <m:sSup>
                      <m:sSupPr>
                        <m:ctrlPr>
                          <a:rPr lang="en-US" sz="1333" i="1">
                            <a:latin typeface="Cambria Math" panose="02040503050406030204" pitchFamily="18" charset="0"/>
                          </a:rPr>
                        </m:ctrlPr>
                      </m:sSupPr>
                      <m:e>
                        <m:r>
                          <a:rPr lang="en-US" sz="1333" i="1">
                            <a:latin typeface="Cambria Math" panose="02040503050406030204" pitchFamily="18" charset="0"/>
                          </a:rPr>
                          <m:t>𝑥</m:t>
                        </m:r>
                      </m:e>
                      <m:sup>
                        <m:r>
                          <a:rPr lang="en-US" sz="1333" i="1">
                            <a:latin typeface="Cambria Math" panose="02040503050406030204" pitchFamily="18" charset="0"/>
                          </a:rPr>
                          <m:t>+</m:t>
                        </m:r>
                      </m:sup>
                    </m:sSup>
                    <m:r>
                      <a:rPr lang="en-US" sz="1333" i="1">
                        <a:latin typeface="Cambria Math" panose="02040503050406030204" pitchFamily="18" charset="0"/>
                      </a:rPr>
                      <m:t>,</m:t>
                    </m:r>
                    <m:sSup>
                      <m:sSupPr>
                        <m:ctrlPr>
                          <a:rPr lang="en-US" sz="1333" i="1">
                            <a:latin typeface="Cambria Math" panose="02040503050406030204" pitchFamily="18" charset="0"/>
                          </a:rPr>
                        </m:ctrlPr>
                      </m:sSupPr>
                      <m:e>
                        <m:r>
                          <a:rPr lang="en-US" sz="1333" i="1">
                            <a:latin typeface="Cambria Math" panose="02040503050406030204" pitchFamily="18" charset="0"/>
                          </a:rPr>
                          <m:t>𝑥</m:t>
                        </m:r>
                      </m:e>
                      <m:sup>
                        <m:r>
                          <a:rPr lang="en-US" sz="1333" i="1">
                            <a:latin typeface="Cambria Math" panose="02040503050406030204" pitchFamily="18" charset="0"/>
                          </a:rPr>
                          <m:t>−</m:t>
                        </m:r>
                      </m:sup>
                    </m:sSup>
                    <m:r>
                      <a:rPr lang="en-US" sz="1333" i="1">
                        <a:latin typeface="Cambria Math" panose="02040503050406030204" pitchFamily="18" charset="0"/>
                      </a:rPr>
                      <m:t>)</m:t>
                    </m:r>
                  </m:oMath>
                </a14:m>
                <a:endParaRPr lang="en-US" sz="1333" dirty="0"/>
              </a:p>
              <a:p>
                <a:r>
                  <a:rPr lang="en-US" sz="1333" dirty="0"/>
                  <a:t>With data, train a transformer reward model </a:t>
                </a:r>
                <a14:m>
                  <m:oMath xmlns:m="http://schemas.openxmlformats.org/officeDocument/2006/math">
                    <m:sSub>
                      <m:sSubPr>
                        <m:ctrlPr>
                          <a:rPr lang="en-US" sz="1333" i="1">
                            <a:latin typeface="Cambria Math" panose="02040503050406030204" pitchFamily="18" charset="0"/>
                          </a:rPr>
                        </m:ctrlPr>
                      </m:sSubPr>
                      <m:e>
                        <m:r>
                          <a:rPr lang="en-US" sz="1333" i="1">
                            <a:latin typeface="Cambria Math" panose="02040503050406030204" pitchFamily="18" charset="0"/>
                          </a:rPr>
                          <m:t>𝑅</m:t>
                        </m:r>
                      </m:e>
                      <m:sub>
                        <m:r>
                          <a:rPr lang="en-US" sz="1333" i="1">
                            <a:latin typeface="Cambria Math" panose="02040503050406030204" pitchFamily="18" charset="0"/>
                          </a:rPr>
                          <m:t>𝜙</m:t>
                        </m:r>
                      </m:sub>
                    </m:sSub>
                  </m:oMath>
                </a14:m>
                <a:r>
                  <a:rPr lang="en-US" sz="1333" dirty="0"/>
                  <a:t> to regress reward </a:t>
                </a:r>
              </a:p>
              <a:p>
                <a:pPr lvl="1"/>
                <a:r>
                  <a:rPr lang="en-US" sz="1333" dirty="0"/>
                  <a:t>Loss: </a:t>
                </a:r>
                <a14:m>
                  <m:oMath xmlns:m="http://schemas.openxmlformats.org/officeDocument/2006/math">
                    <m:sSub>
                      <m:sSubPr>
                        <m:ctrlPr>
                          <a:rPr lang="en-US" sz="1333" i="1">
                            <a:latin typeface="Cambria Math" panose="02040503050406030204" pitchFamily="18" charset="0"/>
                          </a:rPr>
                        </m:ctrlPr>
                      </m:sSubPr>
                      <m:e>
                        <m:r>
                          <a:rPr lang="en-US" sz="1333" i="1">
                            <a:latin typeface="Cambria Math" panose="02040503050406030204" pitchFamily="18" charset="0"/>
                          </a:rPr>
                          <m:t>𝐿</m:t>
                        </m:r>
                      </m:e>
                      <m:sub>
                        <m:r>
                          <a:rPr lang="en-US" sz="1333" i="1">
                            <a:latin typeface="Cambria Math" panose="02040503050406030204" pitchFamily="18" charset="0"/>
                          </a:rPr>
                          <m:t>𝑅𝑀</m:t>
                        </m:r>
                      </m:sub>
                    </m:sSub>
                    <m:r>
                      <a:rPr lang="en-US" sz="1333" i="1">
                        <a:latin typeface="Cambria Math" panose="02040503050406030204" pitchFamily="18" charset="0"/>
                      </a:rPr>
                      <m:t>=−</m:t>
                    </m:r>
                    <m:r>
                      <a:rPr lang="en-US" sz="1333" i="1">
                        <a:latin typeface="Cambria Math" panose="02040503050406030204" pitchFamily="18" charset="0"/>
                      </a:rPr>
                      <m:t>𝑙𝑜𝑔</m:t>
                    </m:r>
                    <m:r>
                      <a:rPr lang="en-US" sz="1333" i="1">
                        <a:latin typeface="Cambria Math" panose="02040503050406030204" pitchFamily="18" charset="0"/>
                      </a:rPr>
                      <m:t>𝜎</m:t>
                    </m:r>
                    <m:d>
                      <m:dPr>
                        <m:ctrlPr>
                          <a:rPr lang="en-US" sz="1333" i="1">
                            <a:latin typeface="Cambria Math" panose="02040503050406030204" pitchFamily="18" charset="0"/>
                          </a:rPr>
                        </m:ctrlPr>
                      </m:dPr>
                      <m:e>
                        <m:sSub>
                          <m:sSubPr>
                            <m:ctrlPr>
                              <a:rPr lang="en-US" sz="1333" i="1">
                                <a:latin typeface="Cambria Math" panose="02040503050406030204" pitchFamily="18" charset="0"/>
                              </a:rPr>
                            </m:ctrlPr>
                          </m:sSubPr>
                          <m:e>
                            <m:r>
                              <a:rPr lang="en-US" sz="1333" i="1">
                                <a:latin typeface="Cambria Math" panose="02040503050406030204" pitchFamily="18" charset="0"/>
                              </a:rPr>
                              <m:t>𝑅</m:t>
                            </m:r>
                          </m:e>
                          <m:sub>
                            <m:r>
                              <a:rPr lang="en-US" sz="1333" i="1">
                                <a:latin typeface="Cambria Math" panose="02040503050406030204" pitchFamily="18" charset="0"/>
                              </a:rPr>
                              <m:t>𝜙</m:t>
                            </m:r>
                          </m:sub>
                        </m:sSub>
                        <m:d>
                          <m:dPr>
                            <m:ctrlPr>
                              <a:rPr lang="en-US" sz="1333" i="1">
                                <a:latin typeface="Cambria Math" panose="02040503050406030204" pitchFamily="18" charset="0"/>
                              </a:rPr>
                            </m:ctrlPr>
                          </m:dPr>
                          <m:e>
                            <m:sSup>
                              <m:sSupPr>
                                <m:ctrlPr>
                                  <a:rPr lang="en-US" sz="1333" i="1">
                                    <a:latin typeface="Cambria Math" panose="02040503050406030204" pitchFamily="18" charset="0"/>
                                  </a:rPr>
                                </m:ctrlPr>
                              </m:sSupPr>
                              <m:e>
                                <m:r>
                                  <a:rPr lang="en-US" sz="1333" i="1">
                                    <a:latin typeface="Cambria Math" panose="02040503050406030204" pitchFamily="18" charset="0"/>
                                  </a:rPr>
                                  <m:t>𝑥</m:t>
                                </m:r>
                              </m:e>
                              <m:sup>
                                <m:r>
                                  <a:rPr lang="en-US" sz="1333" i="1">
                                    <a:latin typeface="Cambria Math" panose="02040503050406030204" pitchFamily="18" charset="0"/>
                                  </a:rPr>
                                  <m:t>+</m:t>
                                </m:r>
                              </m:sup>
                            </m:sSup>
                          </m:e>
                        </m:d>
                        <m:r>
                          <a:rPr lang="en-US" sz="1333" i="1">
                            <a:latin typeface="Cambria Math" panose="02040503050406030204" pitchFamily="18" charset="0"/>
                          </a:rPr>
                          <m:t>−</m:t>
                        </m:r>
                        <m:sSub>
                          <m:sSubPr>
                            <m:ctrlPr>
                              <a:rPr lang="en-US" sz="1333" i="1">
                                <a:latin typeface="Cambria Math" panose="02040503050406030204" pitchFamily="18" charset="0"/>
                              </a:rPr>
                            </m:ctrlPr>
                          </m:sSubPr>
                          <m:e>
                            <m:r>
                              <a:rPr lang="en-US" sz="1333" i="1">
                                <a:latin typeface="Cambria Math" panose="02040503050406030204" pitchFamily="18" charset="0"/>
                              </a:rPr>
                              <m:t>𝑅</m:t>
                            </m:r>
                          </m:e>
                          <m:sub>
                            <m:r>
                              <a:rPr lang="en-US" sz="1333" i="1">
                                <a:latin typeface="Cambria Math" panose="02040503050406030204" pitchFamily="18" charset="0"/>
                              </a:rPr>
                              <m:t>𝜙</m:t>
                            </m:r>
                          </m:sub>
                        </m:sSub>
                        <m:d>
                          <m:dPr>
                            <m:ctrlPr>
                              <a:rPr lang="en-US" sz="1333" i="1">
                                <a:latin typeface="Cambria Math" panose="02040503050406030204" pitchFamily="18" charset="0"/>
                              </a:rPr>
                            </m:ctrlPr>
                          </m:dPr>
                          <m:e>
                            <m:sSup>
                              <m:sSupPr>
                                <m:ctrlPr>
                                  <a:rPr lang="en-US" sz="1333" i="1">
                                    <a:latin typeface="Cambria Math" panose="02040503050406030204" pitchFamily="18" charset="0"/>
                                  </a:rPr>
                                </m:ctrlPr>
                              </m:sSupPr>
                              <m:e>
                                <m:r>
                                  <a:rPr lang="en-US" sz="1333" i="1">
                                    <a:latin typeface="Cambria Math" panose="02040503050406030204" pitchFamily="18" charset="0"/>
                                  </a:rPr>
                                  <m:t>𝑥</m:t>
                                </m:r>
                              </m:e>
                              <m:sup>
                                <m:r>
                                  <a:rPr lang="en-US" sz="1333" i="1">
                                    <a:latin typeface="Cambria Math" panose="02040503050406030204" pitchFamily="18" charset="0"/>
                                  </a:rPr>
                                  <m:t>−</m:t>
                                </m:r>
                              </m:sup>
                            </m:sSup>
                          </m:e>
                        </m:d>
                      </m:e>
                    </m:d>
                    <m:r>
                      <a:rPr lang="en-US" sz="1333" i="1">
                        <a:latin typeface="Cambria Math" panose="02040503050406030204" pitchFamily="18" charset="0"/>
                      </a:rPr>
                      <m:t> </m:t>
                    </m:r>
                  </m:oMath>
                </a14:m>
                <a:endParaRPr lang="en-US" sz="1333" dirty="0"/>
              </a:p>
              <a:p>
                <a:r>
                  <a:rPr lang="en-US" sz="1333" dirty="0"/>
                  <a:t>Formulation:</a:t>
                </a:r>
              </a:p>
              <a:p>
                <a:pPr lvl="1"/>
                <a:r>
                  <a:rPr lang="en-US" sz="1333" b="1" dirty="0"/>
                  <a:t>States</a:t>
                </a:r>
                <a:r>
                  <a:rPr lang="en-US" sz="1333" dirty="0"/>
                  <a:t>: The language model prompts</a:t>
                </a:r>
              </a:p>
              <a:p>
                <a:pPr lvl="1"/>
                <a:r>
                  <a:rPr lang="en-US" sz="1333" b="1" dirty="0"/>
                  <a:t>Action</a:t>
                </a:r>
                <a:r>
                  <a:rPr lang="en-US" sz="1333" dirty="0"/>
                  <a:t>: The next token chosen autoregressively</a:t>
                </a:r>
              </a:p>
              <a:p>
                <a:pPr lvl="1"/>
                <a:r>
                  <a:rPr lang="en-US" sz="1333" b="1" dirty="0"/>
                  <a:t>Policy/Agent</a:t>
                </a:r>
                <a:r>
                  <a:rPr lang="en-US" sz="1333" dirty="0"/>
                  <a:t>: The LLM itself; </a:t>
                </a:r>
                <a14:m>
                  <m:oMath xmlns:m="http://schemas.openxmlformats.org/officeDocument/2006/math">
                    <m:sSub>
                      <m:sSubPr>
                        <m:ctrlPr>
                          <a:rPr lang="en-US" sz="1333" i="1">
                            <a:latin typeface="Cambria Math" panose="02040503050406030204" pitchFamily="18" charset="0"/>
                          </a:rPr>
                        </m:ctrlPr>
                      </m:sSubPr>
                      <m:e>
                        <m:r>
                          <a:rPr lang="en-US" sz="1333" i="1">
                            <a:latin typeface="Cambria Math" panose="02040503050406030204" pitchFamily="18" charset="0"/>
                          </a:rPr>
                          <m:t>𝜋</m:t>
                        </m:r>
                      </m:e>
                      <m:sub>
                        <m:r>
                          <a:rPr lang="en-US" sz="1333" i="1">
                            <a:latin typeface="Cambria Math" panose="02040503050406030204" pitchFamily="18" charset="0"/>
                          </a:rPr>
                          <m:t>𝜃</m:t>
                        </m:r>
                      </m:sub>
                    </m:sSub>
                    <m:r>
                      <a:rPr lang="en-US" sz="1333" i="1">
                        <a:latin typeface="Cambria Math" panose="02040503050406030204" pitchFamily="18" charset="0"/>
                      </a:rPr>
                      <m:t>(</m:t>
                    </m:r>
                    <m:r>
                      <a:rPr lang="en-US" sz="1333" i="1">
                        <a:latin typeface="Cambria Math" panose="02040503050406030204" pitchFamily="18" charset="0"/>
                      </a:rPr>
                      <m:t>𝑎</m:t>
                    </m:r>
                    <m:r>
                      <a:rPr lang="en-US" sz="1333" i="1">
                        <a:latin typeface="Cambria Math" panose="02040503050406030204" pitchFamily="18" charset="0"/>
                      </a:rPr>
                      <m:t>|</m:t>
                    </m:r>
                    <m:r>
                      <a:rPr lang="en-US" sz="1333" i="1">
                        <a:latin typeface="Cambria Math" panose="02040503050406030204" pitchFamily="18" charset="0"/>
                      </a:rPr>
                      <m:t>𝑠</m:t>
                    </m:r>
                    <m:r>
                      <a:rPr lang="en-US" sz="1333" i="1">
                        <a:latin typeface="Cambria Math" panose="02040503050406030204" pitchFamily="18" charset="0"/>
                      </a:rPr>
                      <m:t>)</m:t>
                    </m:r>
                  </m:oMath>
                </a14:m>
                <a:endParaRPr lang="en-US" sz="1333" dirty="0"/>
              </a:p>
              <a:p>
                <a:pPr lvl="1"/>
                <a:r>
                  <a:rPr lang="en-US" sz="1333" b="1" dirty="0"/>
                  <a:t>Episode</a:t>
                </a:r>
                <a:r>
                  <a:rPr lang="en-US" sz="1333" dirty="0"/>
                  <a:t>: prompt </a:t>
                </a:r>
                <a:r>
                  <a:rPr lang="en-US" sz="1333" dirty="0">
                    <a:sym typeface="Wingdings" panose="05000000000000000000" pitchFamily="2" charset="2"/>
                  </a:rPr>
                  <a:t> sampled response  award</a:t>
                </a:r>
              </a:p>
              <a:p>
                <a:r>
                  <a:rPr lang="en-US" sz="1333" dirty="0"/>
                  <a:t>Optimization:</a:t>
                </a:r>
              </a:p>
              <a:p>
                <a:pPr lvl="1"/>
                <a:r>
                  <a:rPr lang="en-US" sz="1333" dirty="0"/>
                  <a:t>Sample prompts, and generate multiple responses per prompt</a:t>
                </a:r>
              </a:p>
              <a:p>
                <a:pPr lvl="1"/>
                <a:r>
                  <a:rPr lang="en-US" sz="1333" dirty="0"/>
                  <a:t>Compute their rewards using reward model</a:t>
                </a:r>
              </a:p>
              <a:p>
                <a:pPr lvl="1"/>
                <a:r>
                  <a:rPr lang="en-US" sz="1333" dirty="0"/>
                  <a:t>Compute advantage estimates: how much better a response was compared to expected using a learned critic model </a:t>
                </a:r>
                <a14:m>
                  <m:oMath xmlns:m="http://schemas.openxmlformats.org/officeDocument/2006/math">
                    <m:sSub>
                      <m:sSubPr>
                        <m:ctrlPr>
                          <a:rPr lang="en-US" sz="1333" i="1">
                            <a:latin typeface="Cambria Math" panose="02040503050406030204" pitchFamily="18" charset="0"/>
                          </a:rPr>
                        </m:ctrlPr>
                      </m:sSubPr>
                      <m:e>
                        <m:r>
                          <a:rPr lang="en-US" sz="1333" i="1">
                            <a:latin typeface="Cambria Math" panose="02040503050406030204" pitchFamily="18" charset="0"/>
                          </a:rPr>
                          <m:t>𝑉</m:t>
                        </m:r>
                      </m:e>
                      <m:sub>
                        <m:r>
                          <a:rPr lang="en-US" sz="1333" i="1">
                            <a:latin typeface="Cambria Math" panose="02040503050406030204" pitchFamily="18" charset="0"/>
                          </a:rPr>
                          <m:t>𝜙</m:t>
                        </m:r>
                      </m:sub>
                    </m:sSub>
                    <m:r>
                      <a:rPr lang="en-US" sz="1333" i="1">
                        <a:latin typeface="Cambria Math" panose="02040503050406030204" pitchFamily="18" charset="0"/>
                      </a:rPr>
                      <m:t>(</m:t>
                    </m:r>
                    <m:sSub>
                      <m:sSubPr>
                        <m:ctrlPr>
                          <a:rPr lang="en-US" sz="1333" i="1">
                            <a:latin typeface="Cambria Math" panose="02040503050406030204" pitchFamily="18" charset="0"/>
                          </a:rPr>
                        </m:ctrlPr>
                      </m:sSubPr>
                      <m:e>
                        <m:r>
                          <a:rPr lang="en-US" sz="1333" i="1">
                            <a:latin typeface="Cambria Math" panose="02040503050406030204" pitchFamily="18" charset="0"/>
                          </a:rPr>
                          <m:t>𝑠</m:t>
                        </m:r>
                      </m:e>
                      <m:sub>
                        <m:r>
                          <a:rPr lang="en-US" sz="1333" i="1">
                            <a:latin typeface="Cambria Math" panose="02040503050406030204" pitchFamily="18" charset="0"/>
                          </a:rPr>
                          <m:t>𝑡</m:t>
                        </m:r>
                      </m:sub>
                    </m:sSub>
                    <m:r>
                      <a:rPr lang="en-US" sz="1333" i="1">
                        <a:latin typeface="Cambria Math" panose="02040503050406030204" pitchFamily="18" charset="0"/>
                      </a:rPr>
                      <m:t>)</m:t>
                    </m:r>
                  </m:oMath>
                </a14:m>
                <a:endParaRPr lang="en-US" sz="1333" dirty="0"/>
              </a:p>
              <a:p>
                <a:pPr lvl="2"/>
                <a:r>
                  <a:rPr lang="en-US" sz="1333" dirty="0"/>
                  <a:t>Advantages </a:t>
                </a:r>
                <a14:m>
                  <m:oMath xmlns:m="http://schemas.openxmlformats.org/officeDocument/2006/math">
                    <m:sSub>
                      <m:sSubPr>
                        <m:ctrlPr>
                          <a:rPr lang="en-US" sz="1333" i="1" dirty="0">
                            <a:latin typeface="Cambria Math" panose="02040503050406030204" pitchFamily="18" charset="0"/>
                          </a:rPr>
                        </m:ctrlPr>
                      </m:sSubPr>
                      <m:e>
                        <m:acc>
                          <m:accPr>
                            <m:chr m:val="̂"/>
                            <m:ctrlPr>
                              <a:rPr lang="en-US" sz="1333" i="1">
                                <a:latin typeface="Cambria Math" panose="02040503050406030204" pitchFamily="18" charset="0"/>
                              </a:rPr>
                            </m:ctrlPr>
                          </m:accPr>
                          <m:e>
                            <m:r>
                              <a:rPr lang="en-US" sz="1333" i="1">
                                <a:latin typeface="Cambria Math" panose="02040503050406030204" pitchFamily="18" charset="0"/>
                              </a:rPr>
                              <m:t>𝐴</m:t>
                            </m:r>
                          </m:e>
                        </m:acc>
                      </m:e>
                      <m:sub>
                        <m:r>
                          <a:rPr lang="en-US" sz="1333" i="1" dirty="0">
                            <a:latin typeface="Cambria Math" panose="02040503050406030204" pitchFamily="18" charset="0"/>
                          </a:rPr>
                          <m:t>𝑡</m:t>
                        </m:r>
                      </m:sub>
                    </m:sSub>
                  </m:oMath>
                </a14:m>
                <a:r>
                  <a:rPr lang="en-US" sz="1333" dirty="0"/>
                  <a:t> are per-response-timestep, and tell us how much better or worse that token choice was than expected</a:t>
                </a:r>
              </a:p>
              <a:p>
                <a:pPr lvl="2"/>
                <a:r>
                  <a:rPr lang="en-US" sz="1333" dirty="0"/>
                  <a:t>Estimates which tokens contributed more/less to the final award &amp; a good/bad response, enabling credit assignment</a:t>
                </a:r>
              </a:p>
              <a:p>
                <a:pPr lvl="2"/>
                <a:r>
                  <a:rPr lang="en-US" sz="1333" dirty="0"/>
                  <a:t>Gives us a way to assign credit across timestamps even when only the full sequence is awarded</a:t>
                </a:r>
              </a:p>
              <a:p>
                <a:pPr lvl="1"/>
                <a:r>
                  <a:rPr lang="en-US" sz="1333" dirty="0"/>
                  <a:t>Update policy using PPO’s surrogate objective (allows for small steps, less chance for reward hacking)</a:t>
                </a:r>
              </a:p>
              <a:p>
                <a:pPr lvl="2"/>
                <a:r>
                  <a:rPr lang="en-US" sz="1333" dirty="0"/>
                  <a:t>By treating the reward model as a black-box function &amp; not backpropagating through it, we also help mitigate reward model hacking</a:t>
                </a:r>
              </a:p>
            </p:txBody>
          </p:sp>
        </mc:Choice>
        <mc:Fallback xmlns="">
          <p:sp>
            <p:nvSpPr>
              <p:cNvPr id="3" name="Content Placeholder 2">
                <a:extLst>
                  <a:ext uri="{FF2B5EF4-FFF2-40B4-BE49-F238E27FC236}">
                    <a16:creationId xmlns:a16="http://schemas.microsoft.com/office/drawing/2014/main" id="{09AFBA03-ABCD-9C36-E946-C378E7510F00}"/>
                  </a:ext>
                </a:extLst>
              </p:cNvPr>
              <p:cNvSpPr>
                <a:spLocks noGrp="1" noRot="1" noChangeAspect="1" noMove="1" noResize="1" noEditPoints="1" noAdjustHandles="1" noChangeArrowheads="1" noChangeShapeType="1" noTextEdit="1"/>
              </p:cNvSpPr>
              <p:nvPr>
                <p:ph idx="1"/>
              </p:nvPr>
            </p:nvSpPr>
            <p:spPr>
              <a:xfrm>
                <a:off x="-79081" y="510992"/>
                <a:ext cx="11939355" cy="6140215"/>
              </a:xfrm>
              <a:blipFill>
                <a:blip r:embed="rId3"/>
                <a:stretch>
                  <a:fillRect l="-51" t="-49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F246346-F0B2-D878-4E6A-C46BDBF68B2B}"/>
              </a:ext>
            </a:extLst>
          </p:cNvPr>
          <p:cNvPicPr>
            <a:picLocks noChangeAspect="1"/>
          </p:cNvPicPr>
          <p:nvPr/>
        </p:nvPicPr>
        <p:blipFill>
          <a:blip r:embed="rId4"/>
          <a:srcRect t="45744" r="36919"/>
          <a:stretch>
            <a:fillRect/>
          </a:stretch>
        </p:blipFill>
        <p:spPr>
          <a:xfrm>
            <a:off x="7269953" y="1605612"/>
            <a:ext cx="4590321" cy="1975488"/>
          </a:xfrm>
          <a:prstGeom prst="rect">
            <a:avLst/>
          </a:prstGeom>
          <a:ln>
            <a:solidFill>
              <a:schemeClr val="tx1"/>
            </a:solidFill>
          </a:ln>
        </p:spPr>
      </p:pic>
      <p:pic>
        <p:nvPicPr>
          <p:cNvPr id="7" name="Picture 6">
            <a:extLst>
              <a:ext uri="{FF2B5EF4-FFF2-40B4-BE49-F238E27FC236}">
                <a16:creationId xmlns:a16="http://schemas.microsoft.com/office/drawing/2014/main" id="{69365C93-8436-430E-E31A-03A196E60859}"/>
              </a:ext>
            </a:extLst>
          </p:cNvPr>
          <p:cNvPicPr>
            <a:picLocks noChangeAspect="1"/>
          </p:cNvPicPr>
          <p:nvPr/>
        </p:nvPicPr>
        <p:blipFill>
          <a:blip r:embed="rId5"/>
          <a:stretch>
            <a:fillRect/>
          </a:stretch>
        </p:blipFill>
        <p:spPr>
          <a:xfrm>
            <a:off x="10803771" y="3957945"/>
            <a:ext cx="1308284" cy="596984"/>
          </a:xfrm>
          <a:prstGeom prst="rect">
            <a:avLst/>
          </a:prstGeom>
        </p:spPr>
      </p:pic>
      <p:sp>
        <p:nvSpPr>
          <p:cNvPr id="4" name="Slide Number Placeholder 3">
            <a:extLst>
              <a:ext uri="{FF2B5EF4-FFF2-40B4-BE49-F238E27FC236}">
                <a16:creationId xmlns:a16="http://schemas.microsoft.com/office/drawing/2014/main" id="{2CBA4C30-F13C-CE7C-9E5C-7DC58315418E}"/>
              </a:ext>
            </a:extLst>
          </p:cNvPr>
          <p:cNvSpPr>
            <a:spLocks noGrp="1"/>
          </p:cNvSpPr>
          <p:nvPr>
            <p:ph type="sldNum" sz="quarter" idx="12"/>
          </p:nvPr>
        </p:nvSpPr>
        <p:spPr/>
        <p:txBody>
          <a:bodyPr/>
          <a:lstStyle/>
          <a:p>
            <a:fld id="{13FA7114-A053-4D77-83D8-BB2B688B3169}" type="slidenum">
              <a:rPr lang="en-US" smtClean="0"/>
              <a:t>54</a:t>
            </a:fld>
            <a:endParaRPr lang="en-US"/>
          </a:p>
        </p:txBody>
      </p:sp>
    </p:spTree>
    <p:extLst>
      <p:ext uri="{BB962C8B-B14F-4D97-AF65-F5344CB8AC3E}">
        <p14:creationId xmlns:p14="http://schemas.microsoft.com/office/powerpoint/2010/main" val="28995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01408-B77A-27DB-959A-1CCE90F11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E5EE3-CF23-7F34-9F98-E43D08296525}"/>
              </a:ext>
            </a:extLst>
          </p:cNvPr>
          <p:cNvSpPr>
            <a:spLocks noGrp="1"/>
          </p:cNvSpPr>
          <p:nvPr>
            <p:ph type="title"/>
          </p:nvPr>
        </p:nvSpPr>
        <p:spPr>
          <a:xfrm>
            <a:off x="0" y="-236093"/>
            <a:ext cx="10250424" cy="745680"/>
          </a:xfrm>
        </p:spPr>
        <p:txBody>
          <a:bodyPr>
            <a:normAutofit/>
          </a:bodyPr>
          <a:lstStyle/>
          <a:p>
            <a:r>
              <a:rPr lang="en-US" sz="1867" b="1" u="sng" dirty="0"/>
              <a:t>How does GRPO 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E56F7A-56F3-06EF-D71C-04BD1C08BBF7}"/>
                  </a:ext>
                </a:extLst>
              </p:cNvPr>
              <p:cNvSpPr>
                <a:spLocks noGrp="1"/>
              </p:cNvSpPr>
              <p:nvPr>
                <p:ph idx="1"/>
              </p:nvPr>
            </p:nvSpPr>
            <p:spPr>
              <a:xfrm>
                <a:off x="0" y="2246799"/>
                <a:ext cx="9839325" cy="5342509"/>
              </a:xfrm>
            </p:spPr>
            <p:txBody>
              <a:bodyPr>
                <a:noAutofit/>
              </a:bodyPr>
              <a:lstStyle/>
              <a:p>
                <a:r>
                  <a:rPr lang="en-US" sz="1100" dirty="0"/>
                  <a:t>In </a:t>
                </a:r>
                <a:r>
                  <a:rPr lang="en-US" sz="1100" b="1" dirty="0"/>
                  <a:t>Group Relative Policy Optimization (GRPO), </a:t>
                </a:r>
                <a:r>
                  <a:rPr lang="en-US" sz="1100" dirty="0"/>
                  <a:t>we want to adjust parameters </a:t>
                </a:r>
                <a14:m>
                  <m:oMath xmlns:m="http://schemas.openxmlformats.org/officeDocument/2006/math">
                    <m:r>
                      <a:rPr lang="en-US" sz="1100" b="0" i="1" smtClean="0">
                        <a:latin typeface="Cambria Math" panose="02040503050406030204" pitchFamily="18" charset="0"/>
                      </a:rPr>
                      <m:t>𝜃</m:t>
                    </m:r>
                  </m:oMath>
                </a14:m>
                <a:r>
                  <a:rPr lang="en-US" sz="1100" dirty="0"/>
                  <a:t> of an LLM to maximize objective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𝐽</m:t>
                        </m:r>
                      </m:e>
                      <m:sub>
                        <m:r>
                          <a:rPr lang="en-US" sz="1100" b="0" i="1" smtClean="0">
                            <a:latin typeface="Cambria Math" panose="02040503050406030204" pitchFamily="18" charset="0"/>
                          </a:rPr>
                          <m:t>𝐺𝑅𝑃𝑂</m:t>
                        </m:r>
                      </m:sub>
                    </m:sSub>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𝜃</m:t>
                        </m:r>
                      </m:e>
                    </m:d>
                    <m:r>
                      <a:rPr lang="en-US" sz="1100" b="0" i="0" smtClean="0">
                        <a:latin typeface="Cambria Math" panose="02040503050406030204" pitchFamily="18" charset="0"/>
                      </a:rPr>
                      <m:t>.</m:t>
                    </m:r>
                  </m:oMath>
                </a14:m>
                <a:r>
                  <a:rPr lang="en-US" sz="1100" dirty="0"/>
                  <a:t> (In equation, expectation is in brackets)</a:t>
                </a:r>
              </a:p>
              <a:p>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𝐴</m:t>
                        </m:r>
                      </m:e>
                      <m:sub>
                        <m:r>
                          <a:rPr lang="en-US" sz="1100" b="0" i="1" smtClean="0">
                            <a:latin typeface="Cambria Math" panose="02040503050406030204" pitchFamily="18" charset="0"/>
                          </a:rPr>
                          <m:t>𝑖</m:t>
                        </m:r>
                      </m:sub>
                    </m:sSub>
                  </m:oMath>
                </a14:m>
                <a:r>
                  <a:rPr lang="en-US" sz="1100" dirty="0"/>
                  <a:t> is advantage of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𝑜</m:t>
                        </m:r>
                      </m:e>
                      <m:sub>
                        <m:r>
                          <a:rPr lang="en-US" sz="1100" b="0" i="1" smtClean="0">
                            <a:latin typeface="Cambria Math" panose="02040503050406030204" pitchFamily="18" charset="0"/>
                          </a:rPr>
                          <m:t>𝑖</m:t>
                        </m:r>
                      </m:sub>
                    </m:sSub>
                  </m:oMath>
                </a14:m>
                <a:r>
                  <a:rPr lang="en-US" sz="1100" dirty="0"/>
                  <a:t> in group; how much we should prefer the </a:t>
                </a:r>
                <a:r>
                  <a:rPr lang="en-US" sz="1100" dirty="0" err="1"/>
                  <a:t>i-th</a:t>
                </a:r>
                <a:r>
                  <a:rPr lang="en-US" sz="1100" dirty="0"/>
                  <a:t> response relative to others</a:t>
                </a:r>
              </a:p>
              <a:p>
                <a:pPr lvl="1"/>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𝑖</m:t>
                        </m:r>
                      </m:sub>
                    </m:sSub>
                  </m:oMath>
                </a14:m>
                <a:r>
                  <a:rPr lang="en-US" sz="1100" dirty="0"/>
                  <a:t> is reward for answer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𝑜</m:t>
                        </m:r>
                      </m:e>
                      <m:sub>
                        <m:r>
                          <a:rPr lang="en-US" sz="1100" b="0" i="1" smtClean="0">
                            <a:latin typeface="Cambria Math" panose="02040503050406030204" pitchFamily="18" charset="0"/>
                          </a:rPr>
                          <m:t>𝑖</m:t>
                        </m:r>
                      </m:sub>
                    </m:sSub>
                  </m:oMath>
                </a14:m>
                <a:r>
                  <a:rPr lang="en-US" sz="1100" dirty="0"/>
                  <a:t> for prompt </a:t>
                </a:r>
                <a14:m>
                  <m:oMath xmlns:m="http://schemas.openxmlformats.org/officeDocument/2006/math">
                    <m:r>
                      <a:rPr lang="en-US" sz="1100" b="0" i="1" smtClean="0">
                        <a:latin typeface="Cambria Math" panose="02040503050406030204" pitchFamily="18" charset="0"/>
                      </a:rPr>
                      <m:t>𝑞</m:t>
                    </m:r>
                    <m:r>
                      <a:rPr lang="en-US" sz="1100" b="0" i="1" smtClean="0">
                        <a:latin typeface="Cambria Math" panose="02040503050406030204" pitchFamily="18" charset="0"/>
                      </a:rPr>
                      <m:t>;</m:t>
                    </m:r>
                  </m:oMath>
                </a14:m>
                <a:r>
                  <a:rPr lang="en-US" sz="1100" dirty="0"/>
                  <a:t> simply 1 if right answer, 0 if wrong (this formulation called “sparse rewards”; dense per-token rewards </a:t>
                </a:r>
                <a:r>
                  <a:rPr lang="en-US" sz="1100"/>
                  <a:t>also possible.</a:t>
                </a:r>
                <a:endParaRPr lang="en-US" sz="1100" dirty="0"/>
              </a:p>
              <a:p>
                <a:pPr lvl="1"/>
                <a14:m>
                  <m:oMath xmlns:m="http://schemas.openxmlformats.org/officeDocument/2006/math">
                    <m:r>
                      <a:rPr lang="en-US" sz="1100" b="0" i="1" smtClean="0">
                        <a:latin typeface="Cambria Math" panose="02040503050406030204" pitchFamily="18" charset="0"/>
                      </a:rPr>
                      <m:t>𝑚𝑒𝑎𝑛</m:t>
                    </m:r>
                    <m:d>
                      <m:dPr>
                        <m:ctrlPr>
                          <a:rPr lang="en-US" sz="1100" b="0" i="1" smtClean="0">
                            <a:latin typeface="Cambria Math" panose="02040503050406030204" pitchFamily="18" charset="0"/>
                          </a:rPr>
                        </m:ctrlPr>
                      </m:dPr>
                      <m:e>
                        <m:d>
                          <m:dPr>
                            <m:begChr m:val="{"/>
                            <m:endChr m:val="}"/>
                            <m:ctrlPr>
                              <a:rPr lang="en-US" sz="1100" b="0" i="1" smtClean="0">
                                <a:latin typeface="Cambria Math" panose="02040503050406030204" pitchFamily="18" charset="0"/>
                              </a:rPr>
                            </m:ctrlPr>
                          </m:dPr>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1</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2</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𝑔</m:t>
                                </m:r>
                              </m:sub>
                            </m:sSub>
                          </m:e>
                        </m:d>
                      </m:e>
                    </m:d>
                  </m:oMath>
                </a14:m>
                <a:r>
                  <a:rPr lang="en-US" sz="1100" dirty="0"/>
                  <a:t> is called the </a:t>
                </a:r>
                <a:r>
                  <a:rPr lang="en-US" sz="1100" b="1" dirty="0"/>
                  <a:t>baseline</a:t>
                </a:r>
                <a:r>
                  <a:rPr lang="en-US" sz="1100" dirty="0"/>
                  <a:t>; normalizes for how “impressive” a particular response is compared to others</a:t>
                </a:r>
              </a:p>
              <a:p>
                <a:pPr lvl="1"/>
                <a:r>
                  <a:rPr lang="en-US" sz="1100" dirty="0"/>
                  <a:t>Std normalizes for “random guessing” vs a single special correct prompt. Hedges how seriously we should take prompt</a:t>
                </a:r>
              </a:p>
              <a:p>
                <a:pPr lvl="1"/>
                <a:r>
                  <a:rPr lang="en-US" sz="1100" dirty="0"/>
                  <a:t>Encapsulates the  “Group” in GRPO; fundamentally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𝐴</m:t>
                        </m:r>
                      </m:e>
                      <m:sub>
                        <m:r>
                          <a:rPr lang="en-US" sz="1100" b="0" i="1" smtClean="0">
                            <a:latin typeface="Cambria Math" panose="02040503050406030204" pitchFamily="18" charset="0"/>
                          </a:rPr>
                          <m:t>𝑖</m:t>
                        </m:r>
                      </m:sub>
                    </m:sSub>
                  </m:oMath>
                </a14:m>
                <a:r>
                  <a:rPr lang="en-US" sz="1100" dirty="0"/>
                  <a:t> depends on these relative group comparisons; this approximation of advantage is much simpler than other RL methods</a:t>
                </a:r>
              </a:p>
              <a:p>
                <a:r>
                  <a:rPr lang="en-US" sz="1100" dirty="0"/>
                  <a:t>Behavior of the “naïve” </a:t>
                </a:r>
                <a:r>
                  <a:rPr lang="en-US" sz="1100" b="1" dirty="0"/>
                  <a:t>policy gradient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𝜋</m:t>
                        </m:r>
                      </m:e>
                      <m:sub>
                        <m:r>
                          <a:rPr lang="en-US" sz="1100" b="0" i="1" smtClean="0">
                            <a:latin typeface="Cambria Math" panose="02040503050406030204" pitchFamily="18" charset="0"/>
                          </a:rPr>
                          <m:t>𝜃</m:t>
                        </m:r>
                      </m:sub>
                    </m:sSub>
                    <m:d>
                      <m:dPr>
                        <m:ctrlPr>
                          <a:rPr lang="en-US" sz="1100" b="0" i="1" smtClean="0">
                            <a:latin typeface="Cambria Math" panose="02040503050406030204" pitchFamily="18" charset="0"/>
                          </a:rPr>
                        </m:ctrlPr>
                      </m:dPr>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𝑜</m:t>
                            </m:r>
                          </m:e>
                          <m:sub>
                            <m:r>
                              <a:rPr lang="en-US" sz="1100" b="0" i="1" smtClean="0">
                                <a:latin typeface="Cambria Math" panose="02040503050406030204" pitchFamily="18" charset="0"/>
                              </a:rPr>
                              <m:t>𝑖</m:t>
                            </m:r>
                          </m:sub>
                        </m:sSub>
                      </m:e>
                      <m:e>
                        <m:r>
                          <a:rPr lang="en-US" sz="1100" b="0" i="1" smtClean="0">
                            <a:latin typeface="Cambria Math" panose="02040503050406030204" pitchFamily="18" charset="0"/>
                          </a:rPr>
                          <m:t>𝑞</m:t>
                        </m:r>
                      </m:e>
                    </m:d>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𝐴</m:t>
                        </m:r>
                      </m:e>
                      <m:sub>
                        <m:r>
                          <a:rPr lang="en-US" sz="1100" b="0" i="1" smtClean="0">
                            <a:latin typeface="Cambria Math" panose="02040503050406030204" pitchFamily="18" charset="0"/>
                          </a:rPr>
                          <m:t>𝑖</m:t>
                        </m:r>
                      </m:sub>
                    </m:sSub>
                  </m:oMath>
                </a14:m>
                <a:r>
                  <a:rPr lang="en-US" sz="1100" dirty="0"/>
                  <a:t>:</a:t>
                </a:r>
              </a:p>
              <a:p>
                <a:pPr lvl="1"/>
                <a:r>
                  <a:rPr lang="en-US" sz="1100" dirty="0"/>
                  <a:t>If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𝐴</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&gt;0</m:t>
                    </m:r>
                  </m:oMath>
                </a14:m>
                <a:r>
                  <a:rPr lang="en-US" sz="1100" dirty="0"/>
                  <a:t>, we want to optimize to increase the probability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𝜋</m:t>
                        </m:r>
                      </m:e>
                      <m:sub>
                        <m:r>
                          <a:rPr lang="en-US" sz="1100" b="0" i="1" smtClean="0">
                            <a:latin typeface="Cambria Math" panose="02040503050406030204" pitchFamily="18" charset="0"/>
                          </a:rPr>
                          <m:t>𝜃</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𝑜</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m:t>
                    </m:r>
                    <m:r>
                      <a:rPr lang="en-US" sz="1100" b="0" i="1" smtClean="0">
                        <a:latin typeface="Cambria Math" panose="02040503050406030204" pitchFamily="18" charset="0"/>
                      </a:rPr>
                      <m:t>𝑞</m:t>
                    </m:r>
                    <m:r>
                      <a:rPr lang="en-US" sz="1100" b="0" i="1" smtClean="0">
                        <a:latin typeface="Cambria Math" panose="02040503050406030204" pitchFamily="18" charset="0"/>
                      </a:rPr>
                      <m:t>)</m:t>
                    </m:r>
                  </m:oMath>
                </a14:m>
                <a:r>
                  <a:rPr lang="en-US" sz="1100" dirty="0"/>
                  <a:t>; reinforcing this good behavior</a:t>
                </a:r>
              </a:p>
              <a:p>
                <a:pPr lvl="1"/>
                <a:r>
                  <a:rPr lang="en-US" sz="1100" dirty="0"/>
                  <a:t>If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𝐴</m:t>
                        </m:r>
                      </m:e>
                      <m:sub>
                        <m:r>
                          <a:rPr lang="en-US" sz="1100" i="1">
                            <a:latin typeface="Cambria Math" panose="02040503050406030204" pitchFamily="18" charset="0"/>
                          </a:rPr>
                          <m:t>𝑖</m:t>
                        </m:r>
                      </m:sub>
                    </m:sSub>
                    <m:r>
                      <a:rPr lang="en-US" sz="1100" b="0" i="1" smtClean="0">
                        <a:latin typeface="Cambria Math" panose="02040503050406030204" pitchFamily="18" charset="0"/>
                      </a:rPr>
                      <m:t>&lt;</m:t>
                    </m:r>
                    <m:r>
                      <a:rPr lang="en-US" sz="1100" i="1">
                        <a:latin typeface="Cambria Math" panose="02040503050406030204" pitchFamily="18" charset="0"/>
                      </a:rPr>
                      <m:t>0</m:t>
                    </m:r>
                  </m:oMath>
                </a14:m>
                <a:r>
                  <a:rPr lang="en-US" sz="1100" dirty="0"/>
                  <a:t>, we want to optimize to decrease the probability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𝜋</m:t>
                        </m:r>
                      </m:e>
                      <m:sub>
                        <m:r>
                          <a:rPr lang="en-US" sz="1100" b="0" i="1" smtClean="0">
                            <a:latin typeface="Cambria Math" panose="02040503050406030204" pitchFamily="18" charset="0"/>
                          </a:rPr>
                          <m:t>𝜃</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𝑜</m:t>
                        </m:r>
                      </m:e>
                      <m:sub>
                        <m:r>
                          <a:rPr lang="en-US" sz="1100" i="1">
                            <a:latin typeface="Cambria Math" panose="02040503050406030204" pitchFamily="18" charset="0"/>
                          </a:rPr>
                          <m:t>𝑖</m:t>
                        </m:r>
                      </m:sub>
                    </m:sSub>
                    <m:r>
                      <a:rPr lang="en-US" sz="1100" i="1">
                        <a:latin typeface="Cambria Math" panose="02040503050406030204" pitchFamily="18" charset="0"/>
                      </a:rPr>
                      <m:t>|</m:t>
                    </m:r>
                    <m:r>
                      <a:rPr lang="en-US" sz="1100" i="1">
                        <a:latin typeface="Cambria Math" panose="02040503050406030204" pitchFamily="18" charset="0"/>
                      </a:rPr>
                      <m:t>𝑞</m:t>
                    </m:r>
                    <m:r>
                      <a:rPr lang="en-US" sz="1100" i="1">
                        <a:latin typeface="Cambria Math" panose="02040503050406030204" pitchFamily="18" charset="0"/>
                      </a:rPr>
                      <m:t>)</m:t>
                    </m:r>
                  </m:oMath>
                </a14:m>
                <a:r>
                  <a:rPr lang="en-US" sz="1100" dirty="0"/>
                  <a:t>; making it less likely</a:t>
                </a:r>
              </a:p>
              <a:p>
                <a:r>
                  <a:rPr lang="en-US" sz="1100" dirty="0"/>
                  <a:t>Other terms are scaffolding, hacks/tricks to hedge for the policy gradient:</a:t>
                </a:r>
              </a:p>
              <a:p>
                <a:pPr lvl="1"/>
                <a:r>
                  <a:rPr lang="en-US" sz="1100" dirty="0"/>
                  <a:t>We formulate a ratio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𝜋</m:t>
                        </m:r>
                      </m:e>
                      <m:sub>
                        <m:r>
                          <a:rPr lang="en-US" sz="1100" b="0" i="1" smtClean="0">
                            <a:latin typeface="Cambria Math" panose="02040503050406030204" pitchFamily="18" charset="0"/>
                          </a:rPr>
                          <m:t>𝜃</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𝜋</m:t>
                        </m:r>
                      </m:e>
                      <m: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𝜃</m:t>
                            </m:r>
                          </m:e>
                          <m:sub>
                            <m:r>
                              <a:rPr lang="en-US" sz="1100" b="0" i="1" smtClean="0">
                                <a:latin typeface="Cambria Math" panose="02040503050406030204" pitchFamily="18" charset="0"/>
                              </a:rPr>
                              <m:t>𝑜𝑙𝑑</m:t>
                            </m:r>
                          </m:sub>
                        </m:sSub>
                      </m:sub>
                    </m:sSub>
                  </m:oMath>
                </a14:m>
                <a:r>
                  <a:rPr lang="en-US" sz="1100" dirty="0"/>
                  <a:t> to measure the diff from the past, and clip it by </a:t>
                </a:r>
                <a14:m>
                  <m:oMath xmlns:m="http://schemas.openxmlformats.org/officeDocument/2006/math">
                    <m:r>
                      <a:rPr lang="en-US" sz="1100" b="0" i="1" smtClean="0">
                        <a:latin typeface="Cambria Math" panose="02040503050406030204" pitchFamily="18" charset="0"/>
                      </a:rPr>
                      <m:t>𝜖</m:t>
                    </m:r>
                  </m:oMath>
                </a14:m>
                <a:r>
                  <a:rPr lang="en-US" sz="1100" dirty="0"/>
                  <a:t>, so probability incentives are limited</a:t>
                </a:r>
              </a:p>
              <a:p>
                <a:pPr lvl="1"/>
                <a:r>
                  <a:rPr lang="en-US" sz="1100" dirty="0" err="1"/>
                  <a:t>Clip+min</a:t>
                </a:r>
                <a:r>
                  <a:rPr lang="en-US" sz="1100" dirty="0"/>
                  <a:t> constraints incentivize focusing on others in group/expectation. This prevents </a:t>
                </a:r>
                <a:r>
                  <a:rPr lang="en-US" sz="1100" b="1" dirty="0"/>
                  <a:t>reward hacking </a:t>
                </a:r>
                <a:r>
                  <a:rPr lang="en-US" sz="1100" dirty="0"/>
                  <a:t>(regurgitating the same, highly scored response)</a:t>
                </a:r>
              </a:p>
              <a:p>
                <a:pPr lvl="1"/>
                <a:r>
                  <a:rPr lang="en-US" sz="1100" dirty="0"/>
                  <a:t>Reverse KL divergence (performed over token distributions over a trajectory) to incentivize mode-seeking. </a:t>
                </a:r>
              </a:p>
              <a:p>
                <a:r>
                  <a:rPr lang="en-US" sz="1100" dirty="0"/>
                  <a:t>These hacks reflect a general conservatism to stay close to current beliefs.</a:t>
                </a:r>
              </a:p>
              <a:p>
                <a:pPr lvl="1"/>
                <a:r>
                  <a:rPr lang="en-US" sz="1100" dirty="0"/>
                  <a:t>RL technique can generally be fundamentally noisy due to the sparse signal we get after generating a long trajectory – unclear what led to 0/1 reward</a:t>
                </a:r>
              </a:p>
              <a:p>
                <a:pPr lvl="1"/>
                <a:r>
                  <a:rPr lang="en-US" sz="1100" dirty="0"/>
                  <a:t> No fine-grained feedback. Tricks/hacks need to be in place to prevent model from taking feedback too seriously &amp; overcorrect</a:t>
                </a:r>
              </a:p>
              <a:p>
                <a:pPr lvl="1"/>
                <a:r>
                  <a:rPr lang="en-US" sz="1100" dirty="0"/>
                  <a:t> Very different from SFT next token position, with fine-grained immediate correct feedback</a:t>
                </a:r>
              </a:p>
              <a:p>
                <a:pPr lvl="1"/>
                <a:endParaRPr lang="en-US" sz="1100" dirty="0"/>
              </a:p>
              <a:p>
                <a:pPr lvl="1"/>
                <a:endParaRPr lang="en-US" sz="1100" dirty="0"/>
              </a:p>
              <a:p>
                <a:endParaRPr lang="en-US" sz="1100" dirty="0"/>
              </a:p>
              <a:p>
                <a:pPr lvl="1"/>
                <a:endParaRPr lang="en-US" sz="1100" dirty="0"/>
              </a:p>
              <a:p>
                <a:endParaRPr lang="en-US" sz="1100" dirty="0"/>
              </a:p>
              <a:p>
                <a:endParaRPr lang="en-US" sz="1100" dirty="0"/>
              </a:p>
            </p:txBody>
          </p:sp>
        </mc:Choice>
        <mc:Fallback>
          <p:sp>
            <p:nvSpPr>
              <p:cNvPr id="3" name="Content Placeholder 2">
                <a:extLst>
                  <a:ext uri="{FF2B5EF4-FFF2-40B4-BE49-F238E27FC236}">
                    <a16:creationId xmlns:a16="http://schemas.microsoft.com/office/drawing/2014/main" id="{25E56F7A-56F3-06EF-D71C-04BD1C08BBF7}"/>
                  </a:ext>
                </a:extLst>
              </p:cNvPr>
              <p:cNvSpPr>
                <a:spLocks noGrp="1" noRot="1" noChangeAspect="1" noMove="1" noResize="1" noEditPoints="1" noAdjustHandles="1" noChangeArrowheads="1" noChangeShapeType="1" noTextEdit="1"/>
              </p:cNvSpPr>
              <p:nvPr>
                <p:ph idx="1"/>
              </p:nvPr>
            </p:nvSpPr>
            <p:spPr>
              <a:xfrm>
                <a:off x="0" y="2246799"/>
                <a:ext cx="9839325" cy="5342509"/>
              </a:xfrm>
              <a:blipFill>
                <a:blip r:embed="rId3"/>
                <a:stretch>
                  <a:fillRect t="-3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01E72BD-C8AE-975A-9966-50F3ECF6C7E2}"/>
                  </a:ext>
                </a:extLst>
              </p:cNvPr>
              <p:cNvSpPr txBox="1"/>
              <p:nvPr/>
            </p:nvSpPr>
            <p:spPr>
              <a:xfrm>
                <a:off x="7592950" y="430477"/>
                <a:ext cx="4380738" cy="1671804"/>
              </a:xfrm>
              <a:prstGeom prst="rect">
                <a:avLst/>
              </a:prstGeom>
              <a:solidFill>
                <a:schemeClr val="bg1">
                  <a:lumMod val="95000"/>
                </a:schemeClr>
              </a:solidFill>
              <a:ln>
                <a:solidFill>
                  <a:schemeClr val="tx1"/>
                </a:solidFill>
              </a:ln>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100" b="0" i="1" smtClean="0">
                        <a:latin typeface="Cambria Math" panose="02040503050406030204" pitchFamily="18" charset="0"/>
                      </a:rPr>
                      <m:t>𝑞</m:t>
                    </m:r>
                    <m:r>
                      <a:rPr lang="en-US" sz="1100" b="0" i="1" smtClean="0">
                        <a:latin typeface="Cambria Math" panose="02040503050406030204" pitchFamily="18" charset="0"/>
                      </a:rPr>
                      <m:t>~</m:t>
                    </m:r>
                    <m:r>
                      <a:rPr lang="en-US" sz="1100" b="0" i="1" smtClean="0">
                        <a:latin typeface="Cambria Math" panose="02040503050406030204" pitchFamily="18" charset="0"/>
                      </a:rPr>
                      <m:t>𝑃</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𝑄</m:t>
                        </m:r>
                      </m:e>
                    </m:d>
                  </m:oMath>
                </a14:m>
                <a:r>
                  <a:rPr lang="en-US" sz="1100" dirty="0"/>
                  <a:t>: sampling question </a:t>
                </a:r>
                <a14:m>
                  <m:oMath xmlns:m="http://schemas.openxmlformats.org/officeDocument/2006/math">
                    <m:r>
                      <a:rPr lang="en-US" sz="1100" b="0" i="1" smtClean="0">
                        <a:latin typeface="Cambria Math" panose="02040503050406030204" pitchFamily="18" charset="0"/>
                      </a:rPr>
                      <m:t>𝑞</m:t>
                    </m:r>
                  </m:oMath>
                </a14:m>
                <a:r>
                  <a:rPr lang="en-US" sz="1100" dirty="0"/>
                  <a:t> from dataset</a:t>
                </a:r>
              </a:p>
              <a:p>
                <a:pPr marL="285750" indent="-285750">
                  <a:buFont typeface="Arial" panose="020B0604020202020204" pitchFamily="34" charset="0"/>
                  <a:buChar char="•"/>
                </a:pPr>
                <a14:m>
                  <m:oMath xmlns:m="http://schemas.openxmlformats.org/officeDocument/2006/math">
                    <m:sSubSup>
                      <m:sSubSupPr>
                        <m:ctrlPr>
                          <a:rPr lang="en-US" sz="1100" b="0" i="1" smtClean="0">
                            <a:latin typeface="Cambria Math" panose="02040503050406030204" pitchFamily="18" charset="0"/>
                          </a:rPr>
                        </m:ctrlPr>
                      </m:sSubSupPr>
                      <m:e>
                        <m:d>
                          <m:dPr>
                            <m:begChr m:val="{"/>
                            <m:endChr m:val="}"/>
                            <m:ctrlPr>
                              <a:rPr lang="en-US" sz="1100" b="0" i="1" smtClean="0">
                                <a:latin typeface="Cambria Math" panose="02040503050406030204" pitchFamily="18" charset="0"/>
                              </a:rPr>
                            </m:ctrlPr>
                          </m:dPr>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𝑜</m:t>
                                </m:r>
                              </m:e>
                              <m:sub>
                                <m:r>
                                  <a:rPr lang="en-US" sz="1100" b="0" i="1" smtClean="0">
                                    <a:latin typeface="Cambria Math" panose="02040503050406030204" pitchFamily="18" charset="0"/>
                                  </a:rPr>
                                  <m:t>𝑖</m:t>
                                </m:r>
                              </m:sub>
                            </m:sSub>
                          </m:e>
                        </m:d>
                      </m:e>
                      <m:sub>
                        <m:r>
                          <a:rPr lang="en-US" sz="1100" b="0" i="1" smtClean="0">
                            <a:latin typeface="Cambria Math" panose="02040503050406030204" pitchFamily="18" charset="0"/>
                          </a:rPr>
                          <m:t>𝑖</m:t>
                        </m:r>
                        <m:r>
                          <a:rPr lang="en-US" sz="1100" b="0" i="1" smtClean="0">
                            <a:latin typeface="Cambria Math" panose="02040503050406030204" pitchFamily="18" charset="0"/>
                          </a:rPr>
                          <m:t>=1</m:t>
                        </m:r>
                      </m:sub>
                      <m:sup>
                        <m:r>
                          <a:rPr lang="en-US" sz="1100" b="0" i="1" smtClean="0">
                            <a:latin typeface="Cambria Math" panose="02040503050406030204" pitchFamily="18" charset="0"/>
                          </a:rPr>
                          <m:t>𝐺</m:t>
                        </m:r>
                      </m:sup>
                    </m:sSubSup>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𝜋</m:t>
                        </m:r>
                      </m:e>
                      <m: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𝜃</m:t>
                            </m:r>
                          </m:e>
                          <m:sub>
                            <m:r>
                              <a:rPr lang="en-US" sz="1100" b="0" i="1" smtClean="0">
                                <a:latin typeface="Cambria Math" panose="02040503050406030204" pitchFamily="18" charset="0"/>
                              </a:rPr>
                              <m:t>𝑜𝑙𝑑</m:t>
                            </m:r>
                          </m:sub>
                        </m:sSub>
                      </m:sub>
                    </m:sSub>
                    <m:r>
                      <a:rPr lang="en-US" sz="1100" b="0" i="1" smtClean="0">
                        <a:latin typeface="Cambria Math" panose="02040503050406030204" pitchFamily="18" charset="0"/>
                      </a:rPr>
                      <m:t>(</m:t>
                    </m:r>
                    <m:r>
                      <a:rPr lang="en-US" sz="1100" b="0" i="1" smtClean="0">
                        <a:latin typeface="Cambria Math" panose="02040503050406030204" pitchFamily="18" charset="0"/>
                      </a:rPr>
                      <m:t>𝑂</m:t>
                    </m:r>
                    <m:r>
                      <a:rPr lang="en-US" sz="1100" b="0" i="1" smtClean="0">
                        <a:latin typeface="Cambria Math" panose="02040503050406030204" pitchFamily="18" charset="0"/>
                      </a:rPr>
                      <m:t>|</m:t>
                    </m:r>
                    <m:r>
                      <a:rPr lang="en-US" sz="1100" b="0" i="1" smtClean="0">
                        <a:latin typeface="Cambria Math" panose="02040503050406030204" pitchFamily="18" charset="0"/>
                      </a:rPr>
                      <m:t>𝑞</m:t>
                    </m:r>
                    <m:r>
                      <a:rPr lang="en-US" sz="1100" b="0" i="1" smtClean="0">
                        <a:latin typeface="Cambria Math" panose="02040503050406030204" pitchFamily="18" charset="0"/>
                      </a:rPr>
                      <m:t>)</m:t>
                    </m:r>
                  </m:oMath>
                </a14:m>
                <a:r>
                  <a:rPr lang="en-US" sz="1100" dirty="0"/>
                  <a:t>: Sample </a:t>
                </a:r>
                <a14:m>
                  <m:oMath xmlns:m="http://schemas.openxmlformats.org/officeDocument/2006/math">
                    <m:r>
                      <a:rPr lang="en-US" sz="1100" b="0" i="1" smtClean="0">
                        <a:latin typeface="Cambria Math" panose="02040503050406030204" pitchFamily="18" charset="0"/>
                      </a:rPr>
                      <m:t>𝐺</m:t>
                    </m:r>
                  </m:oMath>
                </a14:m>
                <a:r>
                  <a:rPr lang="en-US" sz="1100" dirty="0"/>
                  <a:t> different outputs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𝑜</m:t>
                        </m:r>
                      </m:e>
                      <m:sub>
                        <m:r>
                          <a:rPr lang="en-US" sz="1100" b="0" i="1" smtClean="0">
                            <a:latin typeface="Cambria Math" panose="02040503050406030204" pitchFamily="18" charset="0"/>
                          </a:rPr>
                          <m:t>𝑖</m:t>
                        </m:r>
                      </m:sub>
                    </m:sSub>
                  </m:oMath>
                </a14:m>
                <a:r>
                  <a:rPr lang="en-US" sz="1100" dirty="0"/>
                  <a:t> from LLM</a:t>
                </a:r>
              </a:p>
              <a:p>
                <a:pPr marL="285750" indent="-2857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𝜋</m:t>
                        </m:r>
                      </m:e>
                      <m:sub>
                        <m:r>
                          <a:rPr lang="en-US" sz="1100" b="0" i="1" smtClean="0">
                            <a:latin typeface="Cambria Math" panose="02040503050406030204" pitchFamily="18" charset="0"/>
                          </a:rPr>
                          <m:t>𝜃</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𝑜</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m:t>
                    </m:r>
                    <m:r>
                      <a:rPr lang="en-US" sz="1100" b="0" i="1" smtClean="0">
                        <a:latin typeface="Cambria Math" panose="02040503050406030204" pitchFamily="18" charset="0"/>
                      </a:rPr>
                      <m:t>𝑞</m:t>
                    </m:r>
                    <m:r>
                      <a:rPr lang="en-US" sz="1100" b="0" i="1" smtClean="0">
                        <a:latin typeface="Cambria Math" panose="02040503050406030204" pitchFamily="18" charset="0"/>
                      </a:rPr>
                      <m:t>)</m:t>
                    </m:r>
                  </m:oMath>
                </a14:m>
                <a:r>
                  <a:rPr lang="en-US" sz="1100" dirty="0"/>
                  <a:t>: Probability of response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𝑜</m:t>
                        </m:r>
                      </m:e>
                      <m:sub>
                        <m:r>
                          <a:rPr lang="en-US" sz="1100" b="0" i="1" smtClean="0">
                            <a:latin typeface="Cambria Math" panose="02040503050406030204" pitchFamily="18" charset="0"/>
                          </a:rPr>
                          <m:t>𝑖</m:t>
                        </m:r>
                      </m:sub>
                    </m:sSub>
                  </m:oMath>
                </a14:m>
                <a:r>
                  <a:rPr lang="en-US" sz="1100" dirty="0"/>
                  <a:t> under the current LLM policy (obtained by multiplying the predicted token probabilities)</a:t>
                </a:r>
              </a:p>
              <a:p>
                <a:pPr marL="285750" indent="-285750">
                  <a:buFont typeface="Arial" panose="020B0604020202020204" pitchFamily="34" charset="0"/>
                  <a:buChar char="•"/>
                </a:pP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𝜋</m:t>
                        </m:r>
                      </m:e>
                      <m:sub>
                        <m:sSub>
                          <m:sSubPr>
                            <m:ctrlPr>
                              <a:rPr lang="en-US" sz="1100" b="0" i="1" smtClean="0">
                                <a:latin typeface="Cambria Math" panose="02040503050406030204" pitchFamily="18" charset="0"/>
                              </a:rPr>
                            </m:ctrlPr>
                          </m:sSubPr>
                          <m:e>
                            <m:r>
                              <a:rPr lang="en-US" sz="1100" i="1">
                                <a:latin typeface="Cambria Math" panose="02040503050406030204" pitchFamily="18" charset="0"/>
                              </a:rPr>
                              <m:t>𝜃</m:t>
                            </m:r>
                          </m:e>
                          <m:sub>
                            <m:r>
                              <a:rPr lang="en-US" sz="1100" b="0" i="1" smtClean="0">
                                <a:latin typeface="Cambria Math" panose="02040503050406030204" pitchFamily="18" charset="0"/>
                              </a:rPr>
                              <m:t>𝑜𝑙𝑑</m:t>
                            </m:r>
                          </m:sub>
                        </m:sSub>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𝑜</m:t>
                        </m:r>
                      </m:e>
                      <m:sub>
                        <m:r>
                          <a:rPr lang="en-US" sz="1100" i="1">
                            <a:latin typeface="Cambria Math" panose="02040503050406030204" pitchFamily="18" charset="0"/>
                          </a:rPr>
                          <m:t>𝑖</m:t>
                        </m:r>
                      </m:sub>
                    </m:sSub>
                    <m:r>
                      <a:rPr lang="en-US" sz="1100" i="1">
                        <a:latin typeface="Cambria Math" panose="02040503050406030204" pitchFamily="18" charset="0"/>
                      </a:rPr>
                      <m:t>|</m:t>
                    </m:r>
                    <m:r>
                      <a:rPr lang="en-US" sz="1100" i="1">
                        <a:latin typeface="Cambria Math" panose="02040503050406030204" pitchFamily="18" charset="0"/>
                      </a:rPr>
                      <m:t>𝑞</m:t>
                    </m:r>
                    <m:r>
                      <a:rPr lang="en-US" sz="1100" i="1">
                        <a:latin typeface="Cambria Math" panose="02040503050406030204" pitchFamily="18" charset="0"/>
                      </a:rPr>
                      <m:t>)</m:t>
                    </m:r>
                  </m:oMath>
                </a14:m>
                <a:r>
                  <a:rPr lang="en-US" sz="1100" dirty="0"/>
                  <a:t>: Probability of response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𝑜</m:t>
                        </m:r>
                      </m:e>
                      <m:sub>
                        <m:r>
                          <a:rPr lang="en-US" sz="1100" i="1">
                            <a:latin typeface="Cambria Math" panose="02040503050406030204" pitchFamily="18" charset="0"/>
                          </a:rPr>
                          <m:t>𝑖</m:t>
                        </m:r>
                      </m:sub>
                    </m:sSub>
                  </m:oMath>
                </a14:m>
                <a:r>
                  <a:rPr lang="en-US" sz="1100" dirty="0"/>
                  <a:t> under an older version of the LLM policy, say 10 GRPO steps ago</a:t>
                </a:r>
              </a:p>
              <a:p>
                <a:pPr marL="285750" indent="-2857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𝜋</m:t>
                        </m:r>
                      </m:e>
                      <m:sub>
                        <m:r>
                          <a:rPr lang="en-US" sz="1100" b="0" i="1" smtClean="0">
                            <a:latin typeface="Cambria Math" panose="02040503050406030204" pitchFamily="18" charset="0"/>
                          </a:rPr>
                          <m:t>𝑟𝑒𝑓</m:t>
                        </m:r>
                      </m:sub>
                    </m:sSub>
                  </m:oMath>
                </a14:m>
                <a:r>
                  <a:rPr lang="en-US" sz="1100" dirty="0"/>
                  <a:t>: A fixed reference model used throughout GRPO</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p:txBody>
          </p:sp>
        </mc:Choice>
        <mc:Fallback>
          <p:sp>
            <p:nvSpPr>
              <p:cNvPr id="20" name="TextBox 19">
                <a:extLst>
                  <a:ext uri="{FF2B5EF4-FFF2-40B4-BE49-F238E27FC236}">
                    <a16:creationId xmlns:a16="http://schemas.microsoft.com/office/drawing/2014/main" id="{201E72BD-C8AE-975A-9966-50F3ECF6C7E2}"/>
                  </a:ext>
                </a:extLst>
              </p:cNvPr>
              <p:cNvSpPr txBox="1">
                <a:spLocks noRot="1" noChangeAspect="1" noMove="1" noResize="1" noEditPoints="1" noAdjustHandles="1" noChangeArrowheads="1" noChangeShapeType="1" noTextEdit="1"/>
              </p:cNvSpPr>
              <p:nvPr/>
            </p:nvSpPr>
            <p:spPr>
              <a:xfrm>
                <a:off x="7592950" y="430477"/>
                <a:ext cx="4380738" cy="1671804"/>
              </a:xfrm>
              <a:prstGeom prst="rect">
                <a:avLst/>
              </a:prstGeom>
              <a:blipFill>
                <a:blip r:embed="rId4"/>
                <a:stretch>
                  <a:fillRect/>
                </a:stretch>
              </a:blipFill>
              <a:ln>
                <a:solidFill>
                  <a:schemeClr val="tx1"/>
                </a:solidFill>
              </a:ln>
            </p:spPr>
            <p:txBody>
              <a:bodyPr/>
              <a:lstStyle/>
              <a:p>
                <a:r>
                  <a:rPr lang="en-US">
                    <a:noFill/>
                  </a:rPr>
                  <a:t> </a:t>
                </a:r>
              </a:p>
            </p:txBody>
          </p:sp>
        </mc:Fallback>
      </mc:AlternateContent>
      <p:pic>
        <p:nvPicPr>
          <p:cNvPr id="24" name="Picture 23">
            <a:extLst>
              <a:ext uri="{FF2B5EF4-FFF2-40B4-BE49-F238E27FC236}">
                <a16:creationId xmlns:a16="http://schemas.microsoft.com/office/drawing/2014/main" id="{B0CB9514-8AEA-EDAA-337E-E9B575500D23}"/>
              </a:ext>
            </a:extLst>
          </p:cNvPr>
          <p:cNvPicPr>
            <a:picLocks noChangeAspect="1"/>
          </p:cNvPicPr>
          <p:nvPr/>
        </p:nvPicPr>
        <p:blipFill>
          <a:blip r:embed="rId5"/>
          <a:stretch>
            <a:fillRect/>
          </a:stretch>
        </p:blipFill>
        <p:spPr>
          <a:xfrm>
            <a:off x="252393" y="365597"/>
            <a:ext cx="7088164" cy="1012595"/>
          </a:xfrm>
          <a:prstGeom prst="rect">
            <a:avLst/>
          </a:prstGeom>
          <a:ln>
            <a:solidFill>
              <a:schemeClr val="tx1"/>
            </a:solidFill>
          </a:ln>
        </p:spPr>
      </p:pic>
      <p:pic>
        <p:nvPicPr>
          <p:cNvPr id="26" name="Picture 25">
            <a:extLst>
              <a:ext uri="{FF2B5EF4-FFF2-40B4-BE49-F238E27FC236}">
                <a16:creationId xmlns:a16="http://schemas.microsoft.com/office/drawing/2014/main" id="{D8CAE6EE-ECD6-151A-2234-68170D89DB92}"/>
              </a:ext>
            </a:extLst>
          </p:cNvPr>
          <p:cNvPicPr>
            <a:picLocks noChangeAspect="1"/>
          </p:cNvPicPr>
          <p:nvPr/>
        </p:nvPicPr>
        <p:blipFill>
          <a:blip r:embed="rId6"/>
          <a:stretch>
            <a:fillRect/>
          </a:stretch>
        </p:blipFill>
        <p:spPr>
          <a:xfrm>
            <a:off x="252393" y="1569754"/>
            <a:ext cx="3010320" cy="543001"/>
          </a:xfrm>
          <a:prstGeom prst="rect">
            <a:avLst/>
          </a:prstGeom>
          <a:ln>
            <a:solidFill>
              <a:schemeClr val="tx1"/>
            </a:solidFill>
          </a:ln>
        </p:spPr>
      </p:pic>
      <p:pic>
        <p:nvPicPr>
          <p:cNvPr id="28" name="Picture 27">
            <a:extLst>
              <a:ext uri="{FF2B5EF4-FFF2-40B4-BE49-F238E27FC236}">
                <a16:creationId xmlns:a16="http://schemas.microsoft.com/office/drawing/2014/main" id="{D457F9D9-B6F1-0CA3-C610-C492ECA64A47}"/>
              </a:ext>
            </a:extLst>
          </p:cNvPr>
          <p:cNvPicPr>
            <a:picLocks noChangeAspect="1"/>
          </p:cNvPicPr>
          <p:nvPr/>
        </p:nvPicPr>
        <p:blipFill>
          <a:blip r:embed="rId7"/>
          <a:stretch>
            <a:fillRect/>
          </a:stretch>
        </p:blipFill>
        <p:spPr>
          <a:xfrm>
            <a:off x="3423920" y="1571149"/>
            <a:ext cx="3916637" cy="574768"/>
          </a:xfrm>
          <a:prstGeom prst="rect">
            <a:avLst/>
          </a:prstGeom>
          <a:ln>
            <a:solidFill>
              <a:schemeClr val="tx1"/>
            </a:solidFill>
          </a:ln>
        </p:spPr>
      </p:pic>
      <p:pic>
        <p:nvPicPr>
          <p:cNvPr id="30" name="Picture 29">
            <a:extLst>
              <a:ext uri="{FF2B5EF4-FFF2-40B4-BE49-F238E27FC236}">
                <a16:creationId xmlns:a16="http://schemas.microsoft.com/office/drawing/2014/main" id="{34CC4B4F-B434-65F6-4309-3270C19EA852}"/>
              </a:ext>
            </a:extLst>
          </p:cNvPr>
          <p:cNvPicPr>
            <a:picLocks noChangeAspect="1"/>
          </p:cNvPicPr>
          <p:nvPr/>
        </p:nvPicPr>
        <p:blipFill>
          <a:blip r:embed="rId8"/>
          <a:stretch>
            <a:fillRect/>
          </a:stretch>
        </p:blipFill>
        <p:spPr>
          <a:xfrm>
            <a:off x="9563100" y="2246799"/>
            <a:ext cx="2467168" cy="1191734"/>
          </a:xfrm>
          <a:prstGeom prst="rect">
            <a:avLst/>
          </a:prstGeom>
          <a:ln>
            <a:solidFill>
              <a:schemeClr val="tx1"/>
            </a:solidFill>
          </a:ln>
        </p:spPr>
      </p:pic>
    </p:spTree>
    <p:extLst>
      <p:ext uri="{BB962C8B-B14F-4D97-AF65-F5344CB8AC3E}">
        <p14:creationId xmlns:p14="http://schemas.microsoft.com/office/powerpoint/2010/main" val="1918474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4FB3C-789E-3A01-FBD0-FEAEC5752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091E0-BF9D-0183-8253-36A7D559E5EA}"/>
              </a:ext>
            </a:extLst>
          </p:cNvPr>
          <p:cNvSpPr>
            <a:spLocks noGrp="1"/>
          </p:cNvSpPr>
          <p:nvPr>
            <p:ph type="title"/>
          </p:nvPr>
        </p:nvSpPr>
        <p:spPr>
          <a:xfrm>
            <a:off x="0" y="-64643"/>
            <a:ext cx="10250424" cy="745680"/>
          </a:xfrm>
        </p:spPr>
        <p:txBody>
          <a:bodyPr>
            <a:normAutofit/>
          </a:bodyPr>
          <a:lstStyle/>
          <a:p>
            <a:r>
              <a:rPr lang="en-US" sz="1867" u="sng" dirty="0"/>
              <a:t>What is Direct Preference Optimization (DPO)?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DD53A-64F5-5D84-2591-1F44560B6681}"/>
                  </a:ext>
                </a:extLst>
              </p:cNvPr>
              <p:cNvSpPr>
                <a:spLocks noGrp="1"/>
              </p:cNvSpPr>
              <p:nvPr>
                <p:ph idx="1"/>
              </p:nvPr>
            </p:nvSpPr>
            <p:spPr>
              <a:xfrm>
                <a:off x="118533" y="615352"/>
                <a:ext cx="11939355" cy="4351339"/>
              </a:xfrm>
            </p:spPr>
            <p:txBody>
              <a:bodyPr>
                <a:normAutofit/>
              </a:bodyPr>
              <a:lstStyle/>
              <a:p>
                <a:r>
                  <a:rPr lang="en-US" sz="1300" dirty="0"/>
                  <a:t>PPO can be difficult to use when aligning LLM models</a:t>
                </a:r>
              </a:p>
              <a:p>
                <a:pPr lvl="1"/>
                <a:r>
                  <a:rPr lang="en-US" sz="1300" dirty="0"/>
                  <a:t>Requires training a reward model</a:t>
                </a:r>
              </a:p>
              <a:p>
                <a:pPr lvl="1"/>
                <a:r>
                  <a:rPr lang="en-US" sz="1300" dirty="0"/>
                  <a:t>Training takes longer, need to generate/sample in-the-loop during training</a:t>
                </a:r>
              </a:p>
              <a:p>
                <a:pPr lvl="1"/>
                <a:r>
                  <a:rPr lang="en-US" sz="1300" dirty="0"/>
                  <a:t>Involves more complexity, RL machinery, tuning</a:t>
                </a:r>
              </a:p>
              <a:p>
                <a:r>
                  <a:rPr lang="en-US" sz="1300" dirty="0"/>
                  <a:t>DPO allows us to align LLMs without RL</a:t>
                </a:r>
              </a:p>
              <a:p>
                <a:pPr lvl="1"/>
                <a:r>
                  <a:rPr lang="en-US" sz="1300" dirty="0"/>
                  <a:t>Directly use pairwise preference annotations and optimize using gradient descent</a:t>
                </a:r>
              </a:p>
              <a:p>
                <a:r>
                  <a:rPr lang="en-US" sz="1300" dirty="0"/>
                  <a:t>In loss function, we have a negative log sigmoid, so we want the winning ratio to be high, and the losing ratio to be low</a:t>
                </a:r>
              </a:p>
              <a:p>
                <a:pPr lvl="1"/>
                <a:r>
                  <a:rPr lang="en-US" sz="1300" dirty="0"/>
                  <a:t>Probabilities </a:t>
                </a:r>
                <a14:m>
                  <m:oMath xmlns:m="http://schemas.openxmlformats.org/officeDocument/2006/math">
                    <m:r>
                      <a:rPr lang="en-US" sz="1300" i="1">
                        <a:latin typeface="Cambria Math" panose="02040503050406030204" pitchFamily="18" charset="0"/>
                      </a:rPr>
                      <m:t>𝜋</m:t>
                    </m:r>
                    <m:r>
                      <a:rPr lang="en-US" sz="1300" i="1">
                        <a:latin typeface="Cambria Math" panose="02040503050406030204" pitchFamily="18" charset="0"/>
                      </a:rPr>
                      <m:t>(</m:t>
                    </m:r>
                    <m:r>
                      <a:rPr lang="en-US" sz="1300" i="1">
                        <a:latin typeface="Cambria Math" panose="02040503050406030204" pitchFamily="18" charset="0"/>
                      </a:rPr>
                      <m:t>𝑦</m:t>
                    </m:r>
                    <m:r>
                      <a:rPr lang="en-US" sz="1300" i="1">
                        <a:latin typeface="Cambria Math" panose="02040503050406030204" pitchFamily="18" charset="0"/>
                      </a:rPr>
                      <m:t>|</m:t>
                    </m:r>
                    <m:r>
                      <a:rPr lang="en-US" sz="1300" i="1">
                        <a:latin typeface="Cambria Math" panose="02040503050406030204" pitchFamily="18" charset="0"/>
                      </a:rPr>
                      <m:t>𝑥</m:t>
                    </m:r>
                    <m:r>
                      <a:rPr lang="en-US" sz="1300" i="1">
                        <a:latin typeface="Cambria Math" panose="02040503050406030204" pitchFamily="18" charset="0"/>
                      </a:rPr>
                      <m:t>)</m:t>
                    </m:r>
                  </m:oMath>
                </a14:m>
                <a:r>
                  <a:rPr lang="en-US" sz="1300" dirty="0"/>
                  <a:t> computed by multiplying per-token probabilities when running through LLM</a:t>
                </a:r>
              </a:p>
              <a:p>
                <a:pPr lvl="1"/>
                <a:r>
                  <a:rPr lang="en-US" sz="1300" dirty="0"/>
                  <a:t>Loss derived from the Bradley-Terry model, where </a:t>
                </a:r>
                <a14:m>
                  <m:oMath xmlns:m="http://schemas.openxmlformats.org/officeDocument/2006/math">
                    <m:sSub>
                      <m:sSubPr>
                        <m:ctrlPr>
                          <a:rPr lang="en-US" sz="1300" i="1">
                            <a:latin typeface="Cambria Math" panose="02040503050406030204" pitchFamily="18" charset="0"/>
                          </a:rPr>
                        </m:ctrlPr>
                      </m:sSubPr>
                      <m:e>
                        <m:r>
                          <a:rPr lang="en-US" sz="1300" i="1">
                            <a:latin typeface="Cambria Math" panose="02040503050406030204" pitchFamily="18" charset="0"/>
                          </a:rPr>
                          <m:t>𝑦</m:t>
                        </m:r>
                      </m:e>
                      <m:sub>
                        <m:r>
                          <a:rPr lang="en-US" sz="1300" i="1">
                            <a:latin typeface="Cambria Math" panose="02040503050406030204" pitchFamily="18" charset="0"/>
                          </a:rPr>
                          <m:t>𝑤</m:t>
                        </m:r>
                      </m:sub>
                    </m:sSub>
                    <m:r>
                      <a:rPr lang="en-US" sz="1300" i="1">
                        <a:latin typeface="Cambria Math" panose="02040503050406030204" pitchFamily="18" charset="0"/>
                      </a:rPr>
                      <m:t>&gt;</m:t>
                    </m:r>
                    <m:sSub>
                      <m:sSubPr>
                        <m:ctrlPr>
                          <a:rPr lang="en-US" sz="1300" i="1">
                            <a:latin typeface="Cambria Math" panose="02040503050406030204" pitchFamily="18" charset="0"/>
                          </a:rPr>
                        </m:ctrlPr>
                      </m:sSubPr>
                      <m:e>
                        <m:r>
                          <a:rPr lang="en-US" sz="1300" i="1">
                            <a:latin typeface="Cambria Math" panose="02040503050406030204" pitchFamily="18" charset="0"/>
                          </a:rPr>
                          <m:t>𝑦</m:t>
                        </m:r>
                      </m:e>
                      <m:sub>
                        <m:r>
                          <a:rPr lang="en-US" sz="1300" i="1">
                            <a:latin typeface="Cambria Math" panose="02040503050406030204" pitchFamily="18" charset="0"/>
                          </a:rPr>
                          <m:t>𝑙</m:t>
                        </m:r>
                      </m:sub>
                    </m:sSub>
                  </m:oMath>
                </a14:m>
                <a:r>
                  <a:rPr lang="en-US" sz="1300" dirty="0"/>
                  <a:t> reads as “</a:t>
                </a:r>
                <a14:m>
                  <m:oMath xmlns:m="http://schemas.openxmlformats.org/officeDocument/2006/math">
                    <m:sSub>
                      <m:sSubPr>
                        <m:ctrlPr>
                          <a:rPr lang="en-US" sz="1300" i="1">
                            <a:latin typeface="Cambria Math" panose="02040503050406030204" pitchFamily="18" charset="0"/>
                          </a:rPr>
                        </m:ctrlPr>
                      </m:sSubPr>
                      <m:e>
                        <m:r>
                          <a:rPr lang="en-US" sz="1300" i="1">
                            <a:latin typeface="Cambria Math" panose="02040503050406030204" pitchFamily="18" charset="0"/>
                          </a:rPr>
                          <m:t>𝑦</m:t>
                        </m:r>
                      </m:e>
                      <m:sub>
                        <m:r>
                          <a:rPr lang="en-US" sz="1300" i="1">
                            <a:latin typeface="Cambria Math" panose="02040503050406030204" pitchFamily="18" charset="0"/>
                          </a:rPr>
                          <m:t>𝑤</m:t>
                        </m:r>
                      </m:sub>
                    </m:sSub>
                  </m:oMath>
                </a14:m>
                <a:r>
                  <a:rPr lang="en-US" sz="1300" dirty="0"/>
                  <a:t> preferred to </a:t>
                </a:r>
                <a14:m>
                  <m:oMath xmlns:m="http://schemas.openxmlformats.org/officeDocument/2006/math">
                    <m:sSub>
                      <m:sSubPr>
                        <m:ctrlPr>
                          <a:rPr lang="en-US" sz="1300" i="1">
                            <a:latin typeface="Cambria Math" panose="02040503050406030204" pitchFamily="18" charset="0"/>
                          </a:rPr>
                        </m:ctrlPr>
                      </m:sSubPr>
                      <m:e>
                        <m:r>
                          <a:rPr lang="en-US" sz="1300" i="1">
                            <a:latin typeface="Cambria Math" panose="02040503050406030204" pitchFamily="18" charset="0"/>
                          </a:rPr>
                          <m:t>𝑦</m:t>
                        </m:r>
                      </m:e>
                      <m:sub>
                        <m:r>
                          <a:rPr lang="en-US" sz="1300" i="1">
                            <a:latin typeface="Cambria Math" panose="02040503050406030204" pitchFamily="18" charset="0"/>
                          </a:rPr>
                          <m:t>𝑙</m:t>
                        </m:r>
                      </m:sub>
                    </m:sSub>
                  </m:oMath>
                </a14:m>
                <a:r>
                  <a:rPr lang="en-US" sz="1300" dirty="0"/>
                  <a:t>”</a:t>
                </a:r>
              </a:p>
              <a:p>
                <a:r>
                  <a:rPr lang="en-US" sz="1300" dirty="0"/>
                  <a:t>Some weaknesses of DPO compared to PPO:</a:t>
                </a:r>
              </a:p>
              <a:p>
                <a:pPr lvl="1"/>
                <a:r>
                  <a:rPr lang="en-US" sz="1300" dirty="0"/>
                  <a:t>Cannot train on arbitrary unannotated prompts (no reward models) </a:t>
                </a:r>
              </a:p>
              <a:p>
                <a:pPr lvl="1"/>
                <a:r>
                  <a:rPr lang="en-US" sz="1300" dirty="0"/>
                  <a:t>DPO is off-policy training (model not exposed to its own policy during training)</a:t>
                </a:r>
              </a:p>
              <a:p>
                <a:pPr lvl="1"/>
                <a:r>
                  <a:rPr lang="en-US" sz="1300" dirty="0"/>
                  <a:t>Limited to pairwise comparisons, cannot optimize scalar rewards </a:t>
                </a:r>
              </a:p>
            </p:txBody>
          </p:sp>
        </mc:Choice>
        <mc:Fallback xmlns="">
          <p:sp>
            <p:nvSpPr>
              <p:cNvPr id="3" name="Content Placeholder 2">
                <a:extLst>
                  <a:ext uri="{FF2B5EF4-FFF2-40B4-BE49-F238E27FC236}">
                    <a16:creationId xmlns:a16="http://schemas.microsoft.com/office/drawing/2014/main" id="{424DD53A-64F5-5D84-2591-1F44560B6681}"/>
                  </a:ext>
                </a:extLst>
              </p:cNvPr>
              <p:cNvSpPr>
                <a:spLocks noGrp="1" noRot="1" noChangeAspect="1" noMove="1" noResize="1" noEditPoints="1" noAdjustHandles="1" noChangeArrowheads="1" noChangeShapeType="1" noTextEdit="1"/>
              </p:cNvSpPr>
              <p:nvPr>
                <p:ph idx="1"/>
              </p:nvPr>
            </p:nvSpPr>
            <p:spPr>
              <a:xfrm>
                <a:off x="118533" y="615352"/>
                <a:ext cx="11939355" cy="4351339"/>
              </a:xfrm>
              <a:blipFill>
                <a:blip r:embed="rId3"/>
                <a:stretch>
                  <a:fillRect t="-4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A96DB69-8BC6-9C14-1233-34D0950532EC}"/>
              </a:ext>
            </a:extLst>
          </p:cNvPr>
          <p:cNvPicPr>
            <a:picLocks noChangeAspect="1"/>
          </p:cNvPicPr>
          <p:nvPr/>
        </p:nvPicPr>
        <p:blipFill>
          <a:blip r:embed="rId4"/>
          <a:stretch>
            <a:fillRect/>
          </a:stretch>
        </p:blipFill>
        <p:spPr>
          <a:xfrm>
            <a:off x="6177335" y="4617453"/>
            <a:ext cx="5896132" cy="2058465"/>
          </a:xfrm>
          <a:prstGeom prst="rect">
            <a:avLst/>
          </a:prstGeom>
        </p:spPr>
      </p:pic>
      <p:pic>
        <p:nvPicPr>
          <p:cNvPr id="7" name="Picture 6">
            <a:extLst>
              <a:ext uri="{FF2B5EF4-FFF2-40B4-BE49-F238E27FC236}">
                <a16:creationId xmlns:a16="http://schemas.microsoft.com/office/drawing/2014/main" id="{85EC6DB5-F384-D6E1-7C15-7E466888F1B3}"/>
              </a:ext>
            </a:extLst>
          </p:cNvPr>
          <p:cNvPicPr>
            <a:picLocks noChangeAspect="1"/>
          </p:cNvPicPr>
          <p:nvPr/>
        </p:nvPicPr>
        <p:blipFill>
          <a:blip r:embed="rId5"/>
          <a:stretch>
            <a:fillRect/>
          </a:stretch>
        </p:blipFill>
        <p:spPr>
          <a:xfrm>
            <a:off x="5576867" y="213691"/>
            <a:ext cx="6496600" cy="651173"/>
          </a:xfrm>
          <a:prstGeom prst="rect">
            <a:avLst/>
          </a:prstGeom>
        </p:spPr>
      </p:pic>
      <p:pic>
        <p:nvPicPr>
          <p:cNvPr id="9" name="Picture 8">
            <a:extLst>
              <a:ext uri="{FF2B5EF4-FFF2-40B4-BE49-F238E27FC236}">
                <a16:creationId xmlns:a16="http://schemas.microsoft.com/office/drawing/2014/main" id="{C615A335-4109-8F53-F448-E9F88DCAC25F}"/>
              </a:ext>
            </a:extLst>
          </p:cNvPr>
          <p:cNvPicPr>
            <a:picLocks noChangeAspect="1"/>
          </p:cNvPicPr>
          <p:nvPr/>
        </p:nvPicPr>
        <p:blipFill>
          <a:blip r:embed="rId6"/>
          <a:stretch>
            <a:fillRect/>
          </a:stretch>
        </p:blipFill>
        <p:spPr>
          <a:xfrm>
            <a:off x="9125400" y="2791022"/>
            <a:ext cx="2574936" cy="646844"/>
          </a:xfrm>
          <a:prstGeom prst="rect">
            <a:avLst/>
          </a:prstGeom>
        </p:spPr>
      </p:pic>
      <p:sp>
        <p:nvSpPr>
          <p:cNvPr id="4" name="Slide Number Placeholder 3">
            <a:extLst>
              <a:ext uri="{FF2B5EF4-FFF2-40B4-BE49-F238E27FC236}">
                <a16:creationId xmlns:a16="http://schemas.microsoft.com/office/drawing/2014/main" id="{3685EDEA-A200-D013-C6B4-45E8E2B5B3EE}"/>
              </a:ext>
            </a:extLst>
          </p:cNvPr>
          <p:cNvSpPr>
            <a:spLocks noGrp="1"/>
          </p:cNvSpPr>
          <p:nvPr>
            <p:ph type="sldNum" sz="quarter" idx="12"/>
          </p:nvPr>
        </p:nvSpPr>
        <p:spPr/>
        <p:txBody>
          <a:bodyPr/>
          <a:lstStyle/>
          <a:p>
            <a:fld id="{13FA7114-A053-4D77-83D8-BB2B688B3169}" type="slidenum">
              <a:rPr lang="en-US" smtClean="0"/>
              <a:t>56</a:t>
            </a:fld>
            <a:endParaRPr lang="en-US"/>
          </a:p>
        </p:txBody>
      </p:sp>
    </p:spTree>
    <p:extLst>
      <p:ext uri="{BB962C8B-B14F-4D97-AF65-F5344CB8AC3E}">
        <p14:creationId xmlns:p14="http://schemas.microsoft.com/office/powerpoint/2010/main" val="12791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395AF-9980-0B73-1D0B-F1D503E38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EE1FC-AF99-F1FF-985E-5027E2566013}"/>
              </a:ext>
            </a:extLst>
          </p:cNvPr>
          <p:cNvSpPr>
            <a:spLocks noGrp="1"/>
          </p:cNvSpPr>
          <p:nvPr>
            <p:ph type="title"/>
          </p:nvPr>
        </p:nvSpPr>
        <p:spPr>
          <a:xfrm>
            <a:off x="0" y="-64643"/>
            <a:ext cx="10250424" cy="745680"/>
          </a:xfrm>
        </p:spPr>
        <p:txBody>
          <a:bodyPr>
            <a:normAutofit/>
          </a:bodyPr>
          <a:lstStyle/>
          <a:p>
            <a:r>
              <a:rPr lang="en-US" sz="1867" u="sng" dirty="0"/>
              <a:t>What is imitation learning?</a:t>
            </a:r>
          </a:p>
        </p:txBody>
      </p:sp>
      <p:sp>
        <p:nvSpPr>
          <p:cNvPr id="3" name="Content Placeholder 2">
            <a:extLst>
              <a:ext uri="{FF2B5EF4-FFF2-40B4-BE49-F238E27FC236}">
                <a16:creationId xmlns:a16="http://schemas.microsoft.com/office/drawing/2014/main" id="{B3DF538D-17CC-54DD-6316-F154AE5E786A}"/>
              </a:ext>
            </a:extLst>
          </p:cNvPr>
          <p:cNvSpPr>
            <a:spLocks noGrp="1"/>
          </p:cNvSpPr>
          <p:nvPr>
            <p:ph idx="1"/>
          </p:nvPr>
        </p:nvSpPr>
        <p:spPr>
          <a:xfrm>
            <a:off x="134112" y="582041"/>
            <a:ext cx="11939355" cy="4351339"/>
          </a:xfrm>
        </p:spPr>
        <p:txBody>
          <a:bodyPr>
            <a:normAutofit/>
          </a:bodyPr>
          <a:lstStyle/>
          <a:p>
            <a:r>
              <a:rPr lang="en-US" sz="1467" dirty="0"/>
              <a:t>In imitation learning, an agent learns by observing &amp; mimicking expert behavior</a:t>
            </a:r>
          </a:p>
          <a:p>
            <a:r>
              <a:rPr lang="en-US" sz="1467" dirty="0"/>
              <a:t>Simplest form is </a:t>
            </a:r>
            <a:r>
              <a:rPr lang="en-US" sz="1467" b="1" dirty="0"/>
              <a:t>behavior cloning</a:t>
            </a:r>
            <a:r>
              <a:rPr lang="en-US" sz="1467" dirty="0"/>
              <a:t>, which uses supervised learning over a dataset of expert demonstrations (state-action pairs)</a:t>
            </a:r>
          </a:p>
          <a:p>
            <a:pPr lvl="1"/>
            <a:r>
              <a:rPr lang="en-US" sz="1467" dirty="0"/>
              <a:t>There are no explicit rewards, unlike RL. Treats the expert to learn the implicit reward function</a:t>
            </a:r>
          </a:p>
          <a:p>
            <a:pPr lvl="1"/>
            <a:r>
              <a:rPr lang="en-US" sz="1467" dirty="0"/>
              <a:t>Not trial-and-error based; does not have the same potential for superhuman performance that RL agents can discover</a:t>
            </a:r>
          </a:p>
          <a:p>
            <a:r>
              <a:rPr lang="en-US" sz="1467" dirty="0"/>
              <a:t>Extensions use techniques from RL to improve generalizability</a:t>
            </a:r>
          </a:p>
          <a:p>
            <a:pPr lvl="1"/>
            <a:r>
              <a:rPr lang="en-US" sz="1467" b="1" dirty="0"/>
              <a:t>Dagger (Dataset Aggregation)</a:t>
            </a:r>
            <a:r>
              <a:rPr lang="en-US" sz="1467" dirty="0"/>
              <a:t> iteratively gathers data, trains a policy, and deploys the policy in the environment to collect new states for the expert to annotate</a:t>
            </a:r>
          </a:p>
          <a:p>
            <a:pPr lvl="1"/>
            <a:r>
              <a:rPr lang="en-US" sz="1467" b="1" dirty="0"/>
              <a:t>Inverse RL </a:t>
            </a:r>
            <a:r>
              <a:rPr lang="en-US" sz="1467" dirty="0"/>
              <a:t>learns a reward function to explain the expert’s behavior, and then uses RL to find a policy</a:t>
            </a:r>
          </a:p>
          <a:p>
            <a:r>
              <a:rPr lang="en-US" sz="1467" dirty="0"/>
              <a:t>Applicability</a:t>
            </a:r>
          </a:p>
          <a:p>
            <a:pPr lvl="1"/>
            <a:r>
              <a:rPr lang="en-US" sz="1467" dirty="0"/>
              <a:t>IL: Scenarios where solution is complex but can be demonstrated by expert. Reward is sparse and not well defined</a:t>
            </a:r>
          </a:p>
          <a:p>
            <a:pPr lvl="1"/>
            <a:r>
              <a:rPr lang="en-US" sz="1467" dirty="0"/>
              <a:t>RL: Good for problems where reward structure is clearly defined but solution is complex/unknown</a:t>
            </a:r>
          </a:p>
          <a:p>
            <a:endParaRPr lang="en-US" sz="1467" dirty="0"/>
          </a:p>
        </p:txBody>
      </p:sp>
      <p:pic>
        <p:nvPicPr>
          <p:cNvPr id="2050" name="Picture 2">
            <a:extLst>
              <a:ext uri="{FF2B5EF4-FFF2-40B4-BE49-F238E27FC236}">
                <a16:creationId xmlns:a16="http://schemas.microsoft.com/office/drawing/2014/main" id="{79BA0694-7A1D-9AE3-F4EE-08F8B48A1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784" y="4641669"/>
            <a:ext cx="3412347" cy="18767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21E9B2F-6D80-F8C1-9D75-380201CFA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728" y="4385408"/>
            <a:ext cx="2726544" cy="21330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F03F7E5-1218-37A6-CFDD-9C6CFC8DBCFC}"/>
              </a:ext>
            </a:extLst>
          </p:cNvPr>
          <p:cNvSpPr>
            <a:spLocks noGrp="1"/>
          </p:cNvSpPr>
          <p:nvPr>
            <p:ph type="sldNum" sz="quarter" idx="12"/>
          </p:nvPr>
        </p:nvSpPr>
        <p:spPr/>
        <p:txBody>
          <a:bodyPr/>
          <a:lstStyle/>
          <a:p>
            <a:fld id="{13FA7114-A053-4D77-83D8-BB2B688B3169}" type="slidenum">
              <a:rPr lang="en-US" smtClean="0"/>
              <a:t>57</a:t>
            </a:fld>
            <a:endParaRPr lang="en-US"/>
          </a:p>
        </p:txBody>
      </p:sp>
    </p:spTree>
    <p:extLst>
      <p:ext uri="{BB962C8B-B14F-4D97-AF65-F5344CB8AC3E}">
        <p14:creationId xmlns:p14="http://schemas.microsoft.com/office/powerpoint/2010/main" val="257832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5FE8C-2463-C082-37CF-BE8338532A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4FEEF-CD5F-8684-6A43-2755152655B7}"/>
              </a:ext>
            </a:extLst>
          </p:cNvPr>
          <p:cNvSpPr>
            <a:spLocks noGrp="1"/>
          </p:cNvSpPr>
          <p:nvPr>
            <p:ph type="title"/>
          </p:nvPr>
        </p:nvSpPr>
        <p:spPr>
          <a:xfrm>
            <a:off x="0" y="-64643"/>
            <a:ext cx="11297478" cy="745680"/>
          </a:xfrm>
        </p:spPr>
        <p:txBody>
          <a:bodyPr>
            <a:normAutofit/>
          </a:bodyPr>
          <a:lstStyle/>
          <a:p>
            <a:r>
              <a:rPr lang="en-US" sz="1867" b="1" u="sng" dirty="0"/>
              <a:t>What are some trade-offs and differences between Offline RL (</a:t>
            </a:r>
            <a:r>
              <a:rPr lang="en-US" sz="1867" b="1" u="sng" dirty="0" err="1"/>
              <a:t>eg</a:t>
            </a:r>
            <a:r>
              <a:rPr lang="en-US" sz="1867" b="1" u="sng" dirty="0"/>
              <a:t> DPO) and Online RL (</a:t>
            </a:r>
            <a:r>
              <a:rPr lang="en-US" sz="1867" b="1" u="sng" dirty="0" err="1"/>
              <a:t>eg</a:t>
            </a:r>
            <a:r>
              <a:rPr lang="en-US" sz="1867" b="1" u="sng" dirty="0"/>
              <a:t> PPO, GRPO)?</a:t>
            </a:r>
          </a:p>
        </p:txBody>
      </p:sp>
      <p:sp>
        <p:nvSpPr>
          <p:cNvPr id="3" name="Content Placeholder 2">
            <a:extLst>
              <a:ext uri="{FF2B5EF4-FFF2-40B4-BE49-F238E27FC236}">
                <a16:creationId xmlns:a16="http://schemas.microsoft.com/office/drawing/2014/main" id="{98D2B257-FD10-31F2-1089-0DDBED139BA0}"/>
              </a:ext>
            </a:extLst>
          </p:cNvPr>
          <p:cNvSpPr>
            <a:spLocks noGrp="1"/>
          </p:cNvSpPr>
          <p:nvPr>
            <p:ph idx="1"/>
          </p:nvPr>
        </p:nvSpPr>
        <p:spPr>
          <a:xfrm>
            <a:off x="134112" y="582041"/>
            <a:ext cx="11939355" cy="4351339"/>
          </a:xfrm>
        </p:spPr>
        <p:txBody>
          <a:bodyPr>
            <a:noAutofit/>
          </a:bodyPr>
          <a:lstStyle/>
          <a:p>
            <a:r>
              <a:rPr lang="en-US" sz="1300" b="1" dirty="0"/>
              <a:t>Offline RL (</a:t>
            </a:r>
            <a:r>
              <a:rPr lang="en-US" sz="1300" b="1" dirty="0" err="1"/>
              <a:t>eg</a:t>
            </a:r>
            <a:r>
              <a:rPr lang="en-US" sz="1300" b="1" dirty="0"/>
              <a:t> DPO)</a:t>
            </a:r>
          </a:p>
          <a:p>
            <a:pPr lvl="1"/>
            <a:r>
              <a:rPr lang="en-US" sz="1300" dirty="0"/>
              <a:t>Can incorporate human preferences (unlike SFT), </a:t>
            </a:r>
            <a:r>
              <a:rPr lang="en-US" sz="1300" dirty="0" err="1"/>
              <a:t>eg</a:t>
            </a:r>
            <a:r>
              <a:rPr lang="en-US" sz="1300" dirty="0"/>
              <a:t> for tone, helpfulness, safety</a:t>
            </a:r>
          </a:p>
          <a:p>
            <a:pPr lvl="1"/>
            <a:r>
              <a:rPr lang="en-US" sz="1300" dirty="0"/>
              <a:t>Doesn’t require reward model</a:t>
            </a:r>
          </a:p>
          <a:p>
            <a:pPr lvl="1"/>
            <a:r>
              <a:rPr lang="en-US" sz="1300" dirty="0"/>
              <a:t>More sample efficient</a:t>
            </a:r>
          </a:p>
          <a:p>
            <a:pPr lvl="1"/>
            <a:r>
              <a:rPr lang="en-US" sz="1300" dirty="0"/>
              <a:t>Stable and tractable to train</a:t>
            </a:r>
          </a:p>
          <a:p>
            <a:pPr lvl="1"/>
            <a:r>
              <a:rPr lang="en-US" sz="1300" dirty="0"/>
              <a:t>Uses relative preference data, not absolute scores</a:t>
            </a:r>
          </a:p>
          <a:p>
            <a:pPr lvl="1"/>
            <a:r>
              <a:rPr lang="en-US" sz="1300" dirty="0"/>
              <a:t>Limited to existing data, can’t explore new behaviors</a:t>
            </a:r>
          </a:p>
          <a:p>
            <a:pPr lvl="1"/>
            <a:r>
              <a:rPr lang="en-US" sz="1300" dirty="0"/>
              <a:t>Can have higher risk of overfitting to static data</a:t>
            </a:r>
          </a:p>
          <a:p>
            <a:r>
              <a:rPr lang="en-US" sz="1300" b="1" dirty="0"/>
              <a:t>Online RL (</a:t>
            </a:r>
            <a:r>
              <a:rPr lang="en-US" sz="1300" b="1" dirty="0" err="1"/>
              <a:t>eg</a:t>
            </a:r>
            <a:r>
              <a:rPr lang="en-US" sz="1300" b="1" dirty="0"/>
              <a:t> PPO, GRPO)</a:t>
            </a:r>
          </a:p>
          <a:p>
            <a:pPr lvl="1"/>
            <a:r>
              <a:rPr lang="en-US" sz="1300" dirty="0"/>
              <a:t>Model actively  generates new responses in-the-loop and trained using RL with reward model</a:t>
            </a:r>
          </a:p>
          <a:p>
            <a:pPr lvl="1"/>
            <a:r>
              <a:rPr lang="en-US" sz="1300" dirty="0"/>
              <a:t>Dynamic feedback loop – if model starts making new kinds of mistakes, training loop can respond immediately (assuming good reward model) unlike static/frozen offline datasets</a:t>
            </a:r>
          </a:p>
          <a:p>
            <a:pPr lvl="1"/>
            <a:r>
              <a:rPr lang="en-US" sz="1300" dirty="0"/>
              <a:t>Less Sample efficient</a:t>
            </a:r>
          </a:p>
          <a:p>
            <a:pPr lvl="1"/>
            <a:r>
              <a:rPr lang="en-US" sz="1300" dirty="0"/>
              <a:t>Harder to train, more unstable</a:t>
            </a:r>
          </a:p>
          <a:p>
            <a:pPr lvl="1"/>
            <a:r>
              <a:rPr lang="en-US" sz="1300" dirty="0"/>
              <a:t>Enables exploration, can enable generalization beyond fixed data</a:t>
            </a:r>
          </a:p>
          <a:p>
            <a:pPr lvl="1"/>
            <a:r>
              <a:rPr lang="en-US" sz="1300" dirty="0"/>
              <a:t>Susceptible to reward hacking</a:t>
            </a:r>
          </a:p>
          <a:p>
            <a:r>
              <a:rPr lang="en-US" sz="1300" dirty="0"/>
              <a:t>Note in practice, these are often combined as multiple steps in a LLM training recipe</a:t>
            </a:r>
          </a:p>
          <a:p>
            <a:r>
              <a:rPr lang="en-US" sz="1300" dirty="0"/>
              <a:t>It is also possible to make offline RL more adaptive, by periodically generating the dataset (called iterative offline learning)</a:t>
            </a:r>
          </a:p>
          <a:p>
            <a:endParaRPr lang="en-US" sz="1300" dirty="0"/>
          </a:p>
          <a:p>
            <a:endParaRPr lang="en-US" sz="1300" dirty="0"/>
          </a:p>
        </p:txBody>
      </p:sp>
    </p:spTree>
    <p:extLst>
      <p:ext uri="{BB962C8B-B14F-4D97-AF65-F5344CB8AC3E}">
        <p14:creationId xmlns:p14="http://schemas.microsoft.com/office/powerpoint/2010/main" val="2657566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389">
          <a:extLst>
            <a:ext uri="{FF2B5EF4-FFF2-40B4-BE49-F238E27FC236}">
              <a16:creationId xmlns:a16="http://schemas.microsoft.com/office/drawing/2014/main" id="{7F6FCB3E-11E9-CA16-155D-F81D8255D109}"/>
            </a:ext>
          </a:extLst>
        </p:cNvPr>
        <p:cNvGrpSpPr/>
        <p:nvPr/>
      </p:nvGrpSpPr>
      <p:grpSpPr>
        <a:xfrm>
          <a:off x="0" y="0"/>
          <a:ext cx="0" cy="0"/>
          <a:chOff x="0" y="0"/>
          <a:chExt cx="0" cy="0"/>
        </a:xfrm>
      </p:grpSpPr>
      <p:sp>
        <p:nvSpPr>
          <p:cNvPr id="390" name="Google Shape;390;p46">
            <a:extLst>
              <a:ext uri="{FF2B5EF4-FFF2-40B4-BE49-F238E27FC236}">
                <a16:creationId xmlns:a16="http://schemas.microsoft.com/office/drawing/2014/main" id="{F94E8FC8-AC83-10ED-0CC3-2319984CFC87}"/>
              </a:ext>
            </a:extLst>
          </p:cNvPr>
          <p:cNvSpPr txBox="1"/>
          <p:nvPr/>
        </p:nvSpPr>
        <p:spPr>
          <a:xfrm>
            <a:off x="0" y="294967"/>
            <a:ext cx="12192000" cy="1272167"/>
          </a:xfrm>
          <a:prstGeom prst="rect">
            <a:avLst/>
          </a:prstGeom>
          <a:noFill/>
          <a:ln>
            <a:noFill/>
          </a:ln>
        </p:spPr>
        <p:txBody>
          <a:bodyPr spcFirstLastPara="1" wrap="square" lIns="121900" tIns="121900" rIns="121900" bIns="121900" anchor="t" anchorCtr="0">
            <a:spAutoFit/>
          </a:bodyPr>
          <a:lstStyle/>
          <a:p>
            <a:pPr algn="ctr"/>
            <a:r>
              <a:rPr lang="en" sz="6667" b="1" dirty="0"/>
              <a:t>Unused</a:t>
            </a:r>
            <a:endParaRPr sz="6667" b="1" dirty="0"/>
          </a:p>
        </p:txBody>
      </p:sp>
      <p:sp>
        <p:nvSpPr>
          <p:cNvPr id="2" name="Slide Number Placeholder 1">
            <a:extLst>
              <a:ext uri="{FF2B5EF4-FFF2-40B4-BE49-F238E27FC236}">
                <a16:creationId xmlns:a16="http://schemas.microsoft.com/office/drawing/2014/main" id="{7BCDEF12-3A01-39F0-8380-8392410B5FDF}"/>
              </a:ext>
            </a:extLst>
          </p:cNvPr>
          <p:cNvSpPr>
            <a:spLocks noGrp="1"/>
          </p:cNvSpPr>
          <p:nvPr>
            <p:ph type="sldNum" idx="12"/>
          </p:nvPr>
        </p:nvSpPr>
        <p:spPr/>
        <p:txBody>
          <a:bodyPr/>
          <a:lstStyle/>
          <a:p>
            <a:fld id="{00000000-1234-1234-1234-123412341234}" type="slidenum">
              <a:rPr lang="en" smtClean="0"/>
              <a:pPr/>
              <a:t>59</a:t>
            </a:fld>
            <a:endParaRPr lang="en"/>
          </a:p>
        </p:txBody>
      </p:sp>
    </p:spTree>
    <p:extLst>
      <p:ext uri="{BB962C8B-B14F-4D97-AF65-F5344CB8AC3E}">
        <p14:creationId xmlns:p14="http://schemas.microsoft.com/office/powerpoint/2010/main" val="14404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8">
          <a:extLst>
            <a:ext uri="{FF2B5EF4-FFF2-40B4-BE49-F238E27FC236}">
              <a16:creationId xmlns:a16="http://schemas.microsoft.com/office/drawing/2014/main" id="{16C17052-85D4-4A4B-073F-F4D48BAB9D4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59" name="Google Shape;759;p79">
                <a:extLst>
                  <a:ext uri="{FF2B5EF4-FFF2-40B4-BE49-F238E27FC236}">
                    <a16:creationId xmlns:a16="http://schemas.microsoft.com/office/drawing/2014/main" id="{BB80AE26-2E10-D5F7-1D61-AE9F150001D7}"/>
                  </a:ext>
                </a:extLst>
              </p:cNvPr>
              <p:cNvSpPr txBox="1"/>
              <p:nvPr/>
            </p:nvSpPr>
            <p:spPr>
              <a:xfrm>
                <a:off x="52301" y="-124841"/>
                <a:ext cx="11997200" cy="738623"/>
              </a:xfrm>
              <a:prstGeom prst="rect">
                <a:avLst/>
              </a:prstGeom>
              <a:noFill/>
              <a:ln>
                <a:noFill/>
              </a:ln>
            </p:spPr>
            <p:txBody>
              <a:bodyPr spcFirstLastPara="1" wrap="square" lIns="121900" tIns="121900" rIns="121900" bIns="121900" anchor="t" anchorCtr="0">
                <a:spAutoFit/>
              </a:bodyPr>
              <a:lstStyle/>
              <a:p>
                <a:pPr lvl="0"/>
                <a:r>
                  <a:rPr lang="en" sz="1600" b="1" u="sng" dirty="0">
                    <a:latin typeface="+mj-lt"/>
                  </a:rPr>
                  <a:t>Given a </a:t>
                </a:r>
                <a:r>
                  <a:rPr lang="en-US" sz="1600" b="1" u="sng" dirty="0">
                    <a:latin typeface="+mj-lt"/>
                  </a:rPr>
                  <a:t>text sequence with </a:t>
                </a:r>
                <a14:m>
                  <m:oMath xmlns:m="http://schemas.openxmlformats.org/officeDocument/2006/math">
                    <m:sSub>
                      <m:sSubPr>
                        <m:ctrlPr>
                          <a:rPr lang="en-US" sz="1600" b="1" i="1" u="sng">
                            <a:latin typeface="Cambria Math" panose="02040503050406030204" pitchFamily="18" charset="0"/>
                          </a:rPr>
                        </m:ctrlPr>
                      </m:sSubPr>
                      <m:e>
                        <m:r>
                          <a:rPr lang="en-US" sz="1600" b="1" i="1" u="sng">
                            <a:latin typeface="Cambria Math" panose="02040503050406030204" pitchFamily="18" charset="0"/>
                          </a:rPr>
                          <m:t>𝑳</m:t>
                        </m:r>
                      </m:e>
                      <m:sub>
                        <m:r>
                          <a:rPr lang="en-US" sz="1600" b="1" i="1" u="sng">
                            <a:latin typeface="Cambria Math" panose="02040503050406030204" pitchFamily="18" charset="0"/>
                          </a:rPr>
                          <m:t>𝒕</m:t>
                        </m:r>
                      </m:sub>
                    </m:sSub>
                  </m:oMath>
                </a14:m>
                <a:r>
                  <a:rPr lang="en-US" sz="1600" b="1" u="sng" dirty="0">
                    <a:latin typeface="+mj-lt"/>
                  </a:rPr>
                  <a:t> tokens each of a </a:t>
                </a:r>
                <a14:m>
                  <m:oMath xmlns:m="http://schemas.openxmlformats.org/officeDocument/2006/math">
                    <m:sSub>
                      <m:sSubPr>
                        <m:ctrlPr>
                          <a:rPr lang="en-US" sz="1600" b="1" i="1" u="sng">
                            <a:latin typeface="Cambria Math" panose="02040503050406030204" pitchFamily="18" charset="0"/>
                          </a:rPr>
                        </m:ctrlPr>
                      </m:sSubPr>
                      <m:e>
                        <m:r>
                          <a:rPr lang="en-US" sz="1600" b="1" i="1" u="sng">
                            <a:latin typeface="Cambria Math" panose="02040503050406030204" pitchFamily="18" charset="0"/>
                          </a:rPr>
                          <m:t>𝒅</m:t>
                        </m:r>
                      </m:e>
                      <m:sub>
                        <m:r>
                          <a:rPr lang="en-US" sz="1600" b="1" i="1" u="sng">
                            <a:latin typeface="Cambria Math" panose="02040503050406030204" pitchFamily="18" charset="0"/>
                          </a:rPr>
                          <m:t>𝒕</m:t>
                        </m:r>
                      </m:sub>
                    </m:sSub>
                  </m:oMath>
                </a14:m>
                <a:r>
                  <a:rPr lang="en-US" sz="1600" b="1" u="sng" dirty="0">
                    <a:latin typeface="+mj-lt"/>
                  </a:rPr>
                  <a:t> dimensional embedding, and an </a:t>
                </a:r>
                <a14:m>
                  <m:oMath xmlns:m="http://schemas.openxmlformats.org/officeDocument/2006/math">
                    <m:r>
                      <m:rPr>
                        <m:nor/>
                      </m:rPr>
                      <a:rPr lang="en-US" sz="1600" b="1" u="sng" dirty="0">
                        <a:latin typeface="+mj-lt"/>
                      </a:rPr>
                      <m:t>image</m:t>
                    </m:r>
                    <m:r>
                      <m:rPr>
                        <m:nor/>
                      </m:rPr>
                      <a:rPr lang="en-US" sz="1600" b="1" u="sng" dirty="0">
                        <a:latin typeface="+mj-lt"/>
                      </a:rPr>
                      <m:t> </m:t>
                    </m:r>
                    <m:r>
                      <m:rPr>
                        <m:nor/>
                      </m:rPr>
                      <a:rPr lang="en-US" sz="1600" b="1" u="sng" dirty="0">
                        <a:latin typeface="+mj-lt"/>
                      </a:rPr>
                      <m:t>patch</m:t>
                    </m:r>
                    <m:r>
                      <m:rPr>
                        <m:nor/>
                      </m:rPr>
                      <a:rPr lang="en-US" sz="1600" b="1" u="sng" dirty="0">
                        <a:latin typeface="+mj-lt"/>
                      </a:rPr>
                      <m:t> </m:t>
                    </m:r>
                    <m:r>
                      <m:rPr>
                        <m:nor/>
                      </m:rPr>
                      <a:rPr lang="en-US" sz="1600" b="1" u="sng" dirty="0">
                        <a:latin typeface="+mj-lt"/>
                      </a:rPr>
                      <m:t>sequence</m:t>
                    </m:r>
                    <m:r>
                      <m:rPr>
                        <m:nor/>
                      </m:rPr>
                      <a:rPr lang="en-US" sz="1600" b="1" u="sng" dirty="0">
                        <a:latin typeface="+mj-lt"/>
                      </a:rPr>
                      <m:t> </m:t>
                    </m:r>
                    <m:r>
                      <m:rPr>
                        <m:nor/>
                      </m:rPr>
                      <a:rPr lang="en-US" sz="1600" b="1" u="sng" dirty="0">
                        <a:latin typeface="+mj-lt"/>
                      </a:rPr>
                      <m:t>with</m:t>
                    </m:r>
                    <m:r>
                      <m:rPr>
                        <m:nor/>
                      </m:rPr>
                      <a:rPr lang="en-US" sz="1600" b="1" u="sng" dirty="0">
                        <a:latin typeface="+mj-lt"/>
                      </a:rPr>
                      <m:t> </m:t>
                    </m:r>
                    <m:sSub>
                      <m:sSubPr>
                        <m:ctrlPr>
                          <a:rPr lang="en-US" sz="1600" b="1" i="1" u="sng">
                            <a:latin typeface="Cambria Math" panose="02040503050406030204" pitchFamily="18" charset="0"/>
                          </a:rPr>
                        </m:ctrlPr>
                      </m:sSubPr>
                      <m:e>
                        <m:r>
                          <a:rPr lang="en-US" sz="1600" b="1" i="1" u="sng">
                            <a:latin typeface="Cambria Math" panose="02040503050406030204" pitchFamily="18" charset="0"/>
                          </a:rPr>
                          <m:t>𝑳</m:t>
                        </m:r>
                      </m:e>
                      <m:sub>
                        <m:r>
                          <a:rPr lang="en-US" sz="1600" b="1" i="1" u="sng">
                            <a:latin typeface="Cambria Math" panose="02040503050406030204" pitchFamily="18" charset="0"/>
                          </a:rPr>
                          <m:t>𝒊</m:t>
                        </m:r>
                      </m:sub>
                    </m:sSub>
                    <m:r>
                      <m:rPr>
                        <m:nor/>
                      </m:rPr>
                      <a:rPr lang="en-US" sz="1600" b="1" u="sng" dirty="0">
                        <a:latin typeface="+mj-lt"/>
                      </a:rPr>
                      <m:t> </m:t>
                    </m:r>
                    <m:r>
                      <m:rPr>
                        <m:nor/>
                      </m:rPr>
                      <a:rPr lang="en-US" sz="1600" b="1" u="sng" dirty="0">
                        <a:latin typeface="+mj-lt"/>
                      </a:rPr>
                      <m:t>tokens</m:t>
                    </m:r>
                    <m:r>
                      <m:rPr>
                        <m:nor/>
                      </m:rPr>
                      <a:rPr lang="en-US" sz="1600" b="1" u="sng" dirty="0">
                        <a:latin typeface="+mj-lt"/>
                      </a:rPr>
                      <m:t> </m:t>
                    </m:r>
                    <m:r>
                      <m:rPr>
                        <m:nor/>
                      </m:rPr>
                      <a:rPr lang="en-US" sz="1600" b="1" u="sng" dirty="0">
                        <a:latin typeface="+mj-lt"/>
                      </a:rPr>
                      <m:t>each</m:t>
                    </m:r>
                    <m:r>
                      <m:rPr>
                        <m:nor/>
                      </m:rPr>
                      <a:rPr lang="en-US" sz="1600" b="1" u="sng" dirty="0">
                        <a:latin typeface="+mj-lt"/>
                      </a:rPr>
                      <m:t> </m:t>
                    </m:r>
                    <m:r>
                      <m:rPr>
                        <m:nor/>
                      </m:rPr>
                      <a:rPr lang="en-US" sz="1600" b="1" u="sng" dirty="0">
                        <a:latin typeface="+mj-lt"/>
                      </a:rPr>
                      <m:t>of</m:t>
                    </m:r>
                    <m:r>
                      <m:rPr>
                        <m:nor/>
                      </m:rPr>
                      <a:rPr lang="en-US" sz="1600" b="1" u="sng" dirty="0">
                        <a:latin typeface="+mj-lt"/>
                      </a:rPr>
                      <m:t> </m:t>
                    </m:r>
                    <m:r>
                      <m:rPr>
                        <m:nor/>
                      </m:rPr>
                      <a:rPr lang="en-US" sz="1600" b="1" u="sng" dirty="0">
                        <a:latin typeface="+mj-lt"/>
                      </a:rPr>
                      <m:t>a</m:t>
                    </m:r>
                    <m:r>
                      <m:rPr>
                        <m:nor/>
                      </m:rPr>
                      <a:rPr lang="en-US" sz="1600" b="1" u="sng" dirty="0">
                        <a:latin typeface="+mj-lt"/>
                      </a:rPr>
                      <m:t> </m:t>
                    </m:r>
                    <m:sSub>
                      <m:sSubPr>
                        <m:ctrlPr>
                          <a:rPr lang="en-US" sz="1600" b="1" i="1" u="sng">
                            <a:latin typeface="Cambria Math" panose="02040503050406030204" pitchFamily="18" charset="0"/>
                          </a:rPr>
                        </m:ctrlPr>
                      </m:sSubPr>
                      <m:e>
                        <m:r>
                          <a:rPr lang="en-US" sz="1600" b="1" i="1" u="sng">
                            <a:latin typeface="Cambria Math" panose="02040503050406030204" pitchFamily="18" charset="0"/>
                          </a:rPr>
                          <m:t>𝒅</m:t>
                        </m:r>
                      </m:e>
                      <m:sub>
                        <m:r>
                          <a:rPr lang="en-US" sz="1600" b="1" i="1" u="sng">
                            <a:latin typeface="Cambria Math" panose="02040503050406030204" pitchFamily="18" charset="0"/>
                          </a:rPr>
                          <m:t>𝒊</m:t>
                        </m:r>
                      </m:sub>
                    </m:sSub>
                    <m:r>
                      <m:rPr>
                        <m:nor/>
                      </m:rPr>
                      <a:rPr lang="en-US" sz="1600" b="1" u="sng" dirty="0">
                        <a:latin typeface="+mj-lt"/>
                      </a:rPr>
                      <m:t> </m:t>
                    </m:r>
                    <m:r>
                      <m:rPr>
                        <m:nor/>
                      </m:rPr>
                      <a:rPr lang="en-US" sz="1600" b="1" u="sng" dirty="0">
                        <a:latin typeface="+mj-lt"/>
                      </a:rPr>
                      <m:t>dimensional</m:t>
                    </m:r>
                    <m:r>
                      <m:rPr>
                        <m:nor/>
                      </m:rPr>
                      <a:rPr lang="en-US" sz="1600" b="1" u="sng" dirty="0">
                        <a:latin typeface="+mj-lt"/>
                      </a:rPr>
                      <m:t> </m:t>
                    </m:r>
                    <m:r>
                      <m:rPr>
                        <m:nor/>
                      </m:rPr>
                      <a:rPr lang="en-US" sz="1600" b="1" u="sng" dirty="0">
                        <a:latin typeface="+mj-lt"/>
                      </a:rPr>
                      <m:t>embedding</m:t>
                    </m:r>
                    <m:r>
                      <m:rPr>
                        <m:nor/>
                      </m:rPr>
                      <a:rPr lang="en-US" sz="1600" b="1" u="sng" dirty="0">
                        <a:latin typeface="+mj-lt"/>
                      </a:rPr>
                      <m:t>, </m:t>
                    </m:r>
                    <m:r>
                      <m:rPr>
                        <m:nor/>
                      </m:rPr>
                      <a:rPr lang="en-US" sz="1600" b="1" u="sng" dirty="0">
                        <a:latin typeface="+mj-lt"/>
                      </a:rPr>
                      <m:t>write</m:t>
                    </m:r>
                    <m:r>
                      <m:rPr>
                        <m:nor/>
                      </m:rPr>
                      <a:rPr lang="en-US" sz="1600" b="1" u="sng" dirty="0">
                        <a:latin typeface="+mj-lt"/>
                      </a:rPr>
                      <m:t> </m:t>
                    </m:r>
                    <m:r>
                      <m:rPr>
                        <m:nor/>
                      </m:rPr>
                      <a:rPr lang="en-US" sz="1600" b="1" u="sng" dirty="0">
                        <a:latin typeface="+mj-lt"/>
                      </a:rPr>
                      <m:t>the</m:t>
                    </m:r>
                    <m:r>
                      <m:rPr>
                        <m:nor/>
                      </m:rPr>
                      <a:rPr lang="en-US" sz="1600" b="1" u="sng" dirty="0">
                        <a:latin typeface="+mj-lt"/>
                      </a:rPr>
                      <m:t> </m:t>
                    </m:r>
                    <m:r>
                      <m:rPr>
                        <m:nor/>
                      </m:rPr>
                      <a:rPr lang="en-US" sz="1600" b="1" u="sng" dirty="0">
                        <a:latin typeface="+mj-lt"/>
                      </a:rPr>
                      <m:t>equations</m:t>
                    </m:r>
                    <m:r>
                      <m:rPr>
                        <m:nor/>
                      </m:rPr>
                      <a:rPr lang="en-US" sz="1600" b="1" u="sng" dirty="0">
                        <a:latin typeface="+mj-lt"/>
                      </a:rPr>
                      <m:t> </m:t>
                    </m:r>
                    <m:r>
                      <m:rPr>
                        <m:nor/>
                      </m:rPr>
                      <a:rPr lang="en-US" sz="1600" b="1" u="sng" dirty="0">
                        <a:latin typeface="+mj-lt"/>
                      </a:rPr>
                      <m:t>associated</m:t>
                    </m:r>
                    <m:r>
                      <m:rPr>
                        <m:nor/>
                      </m:rPr>
                      <a:rPr lang="en-US" sz="1600" b="1" u="sng" dirty="0">
                        <a:latin typeface="+mj-lt"/>
                      </a:rPr>
                      <m:t> </m:t>
                    </m:r>
                    <m:r>
                      <m:rPr>
                        <m:nor/>
                      </m:rPr>
                      <a:rPr lang="en-US" sz="1600" b="1" u="sng" dirty="0">
                        <a:latin typeface="+mj-lt"/>
                      </a:rPr>
                      <m:t>with</m:t>
                    </m:r>
                    <m:r>
                      <m:rPr>
                        <m:nor/>
                      </m:rPr>
                      <a:rPr lang="en-US" sz="1600" b="1" u="sng" dirty="0">
                        <a:latin typeface="+mj-lt"/>
                      </a:rPr>
                      <m:t> </m:t>
                    </m:r>
                    <m:r>
                      <m:rPr>
                        <m:nor/>
                      </m:rPr>
                      <a:rPr lang="en-US" sz="1600" b="1" u="sng" dirty="0">
                        <a:latin typeface="+mj-lt"/>
                      </a:rPr>
                      <m:t>text</m:t>
                    </m:r>
                    <m:r>
                      <m:rPr>
                        <m:nor/>
                      </m:rPr>
                      <a:rPr lang="en-US" sz="1600" b="1" u="sng" dirty="0">
                        <a:latin typeface="+mj-lt"/>
                      </a:rPr>
                      <m:t> </m:t>
                    </m:r>
                    <m:r>
                      <m:rPr>
                        <m:nor/>
                      </m:rPr>
                      <a:rPr lang="en-US" sz="1600" b="1" u="sng" dirty="0">
                        <a:latin typeface="+mj-lt"/>
                      </a:rPr>
                      <m:t>attending</m:t>
                    </m:r>
                    <m:r>
                      <m:rPr>
                        <m:nor/>
                      </m:rPr>
                      <a:rPr lang="en-US" sz="1600" b="1" u="sng" dirty="0">
                        <a:latin typeface="+mj-lt"/>
                      </a:rPr>
                      <m:t> </m:t>
                    </m:r>
                    <m:r>
                      <m:rPr>
                        <m:nor/>
                      </m:rPr>
                      <a:rPr lang="en-US" sz="1600" b="1" u="sng" dirty="0">
                        <a:latin typeface="+mj-lt"/>
                      </a:rPr>
                      <m:t>to</m:t>
                    </m:r>
                    <m:r>
                      <m:rPr>
                        <m:nor/>
                      </m:rPr>
                      <a:rPr lang="en-US" sz="1600" b="1" u="sng" dirty="0">
                        <a:latin typeface="+mj-lt"/>
                      </a:rPr>
                      <m:t> </m:t>
                    </m:r>
                    <m:r>
                      <m:rPr>
                        <m:nor/>
                      </m:rPr>
                      <a:rPr lang="en-US" sz="1600" b="1" u="sng" dirty="0">
                        <a:latin typeface="+mj-lt"/>
                      </a:rPr>
                      <m:t>image</m:t>
                    </m:r>
                    <m:r>
                      <m:rPr>
                        <m:nor/>
                      </m:rPr>
                      <a:rPr lang="en-US" sz="1600" b="1" u="sng" dirty="0">
                        <a:latin typeface="+mj-lt"/>
                      </a:rPr>
                      <m:t> (# </m:t>
                    </m:r>
                    <m:r>
                      <m:rPr>
                        <m:nor/>
                      </m:rPr>
                      <a:rPr lang="en-US" sz="1600" b="1" u="sng" dirty="0">
                        <a:latin typeface="+mj-lt"/>
                      </a:rPr>
                      <m:t>heads</m:t>
                    </m:r>
                    <m:r>
                      <m:rPr>
                        <m:nor/>
                      </m:rPr>
                      <a:rPr lang="en-US" sz="1600" b="1" u="sng" dirty="0">
                        <a:latin typeface="+mj-lt"/>
                      </a:rPr>
                      <m:t>=</m:t>
                    </m:r>
                    <m:r>
                      <m:rPr>
                        <m:nor/>
                      </m:rPr>
                      <a:rPr lang="en-US" sz="1600" b="1" u="sng" dirty="0">
                        <a:latin typeface="+mj-lt"/>
                      </a:rPr>
                      <m:t>h</m:t>
                    </m:r>
                    <m:r>
                      <m:rPr>
                        <m:nor/>
                      </m:rPr>
                      <a:rPr lang="en-US" sz="1600" b="1" u="sng" dirty="0">
                        <a:latin typeface="+mj-lt"/>
                      </a:rPr>
                      <m:t>).</m:t>
                    </m:r>
                  </m:oMath>
                </a14:m>
                <a:r>
                  <a:rPr lang="en" sz="1600" b="1" u="sng" dirty="0">
                    <a:latin typeface="+mj-lt"/>
                  </a:rPr>
                  <a:t> </a:t>
                </a:r>
                <a:endParaRPr sz="1600" b="1" u="sng" dirty="0">
                  <a:latin typeface="+mj-lt"/>
                </a:endParaRPr>
              </a:p>
            </p:txBody>
          </p:sp>
        </mc:Choice>
        <mc:Fallback xmlns="">
          <p:sp>
            <p:nvSpPr>
              <p:cNvPr id="759" name="Google Shape;759;p79">
                <a:extLst>
                  <a:ext uri="{FF2B5EF4-FFF2-40B4-BE49-F238E27FC236}">
                    <a16:creationId xmlns:a16="http://schemas.microsoft.com/office/drawing/2014/main" id="{BB80AE26-2E10-D5F7-1D61-AE9F150001D7}"/>
                  </a:ext>
                </a:extLst>
              </p:cNvPr>
              <p:cNvSpPr txBox="1">
                <a:spLocks noRot="1" noChangeAspect="1" noMove="1" noResize="1" noEditPoints="1" noAdjustHandles="1" noChangeArrowheads="1" noChangeShapeType="1" noTextEdit="1"/>
              </p:cNvSpPr>
              <p:nvPr/>
            </p:nvSpPr>
            <p:spPr>
              <a:xfrm>
                <a:off x="52301" y="-124841"/>
                <a:ext cx="11997200" cy="738623"/>
              </a:xfrm>
              <a:prstGeom prst="rect">
                <a:avLst/>
              </a:prstGeom>
              <a:blipFill>
                <a:blip r:embed="rId3"/>
                <a:stretch>
                  <a:fillRect l="-51"/>
                </a:stretch>
              </a:blipFill>
              <a:ln>
                <a:noFill/>
              </a:ln>
            </p:spPr>
            <p:txBody>
              <a:bodyPr/>
              <a:lstStyle/>
              <a:p>
                <a:r>
                  <a:rPr lang="en-US">
                    <a:noFill/>
                  </a:rPr>
                  <a:t> </a:t>
                </a:r>
              </a:p>
            </p:txBody>
          </p:sp>
        </mc:Fallback>
      </mc:AlternateContent>
      <p:sp>
        <p:nvSpPr>
          <p:cNvPr id="761" name="Google Shape;761;p79">
            <a:extLst>
              <a:ext uri="{FF2B5EF4-FFF2-40B4-BE49-F238E27FC236}">
                <a16:creationId xmlns:a16="http://schemas.microsoft.com/office/drawing/2014/main" id="{53D17A5F-CA72-10D2-630C-38998CC32DB4}"/>
              </a:ext>
            </a:extLst>
          </p:cNvPr>
          <p:cNvSpPr txBox="1">
            <a:spLocks noGrp="1"/>
          </p:cNvSpPr>
          <p:nvPr>
            <p:ph type="sldNum" idx="12"/>
          </p:nvPr>
        </p:nvSpPr>
        <p:spPr>
          <a:xfrm>
            <a:off x="11296611" y="6217623"/>
            <a:ext cx="731600" cy="524800"/>
          </a:xfrm>
        </p:spPr>
        <p:txBody>
          <a:bodyPr spcFirstLastPara="1" vert="horz" wrap="square" lIns="121900" tIns="121900" rIns="121900" bIns="121900" rtlCol="0" anchor="ctr" anchorCtr="0">
            <a:normAutofit/>
          </a:bodyPr>
          <a:lstStyle/>
          <a:p>
            <a:pPr lvl="0"/>
            <a:fld id="{00000000-1234-1234-1234-123412341234}" type="slidenum">
              <a:rPr lang="en"/>
              <a:pPr lvl="0"/>
              <a:t>6</a:t>
            </a:fld>
            <a:endParaRPr lang="en"/>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862A7BE2-D5D8-11AC-5B59-413B09A07269}"/>
                  </a:ext>
                </a:extLst>
              </p:cNvPr>
              <p:cNvSpPr txBox="1">
                <a:spLocks/>
              </p:cNvSpPr>
              <p:nvPr/>
            </p:nvSpPr>
            <p:spPr>
              <a:xfrm>
                <a:off x="0" y="613783"/>
                <a:ext cx="127000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𝑋</m:t>
                        </m:r>
                      </m:e>
                      <m:sub>
                        <m:r>
                          <a:rPr lang="en-US" sz="1600" i="1">
                            <a:solidFill>
                              <a:schemeClr val="tx1"/>
                            </a:solidFill>
                            <a:latin typeface="Cambria Math" panose="02040503050406030204" pitchFamily="18" charset="0"/>
                          </a:rPr>
                          <m:t>𝑡</m:t>
                        </m:r>
                      </m:sub>
                    </m:sSub>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ℝ</m:t>
                        </m:r>
                      </m:e>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𝑡</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𝑡</m:t>
                            </m:r>
                          </m:sub>
                        </m:sSub>
                      </m:sup>
                    </m:sSup>
                  </m:oMath>
                </a14:m>
                <a:r>
                  <a:rPr lang="en-US" sz="1600" dirty="0">
                    <a:solidFill>
                      <a:schemeClr val="tx1"/>
                    </a:solidFill>
                  </a:rPr>
                  <a:t>: Text sequence with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𝑡</m:t>
                        </m:r>
                      </m:sub>
                    </m:sSub>
                  </m:oMath>
                </a14:m>
                <a:r>
                  <a:rPr lang="en-US" sz="1600" dirty="0">
                    <a:solidFill>
                      <a:schemeClr val="tx1"/>
                    </a:solidFill>
                  </a:rPr>
                  <a:t> tokens, each of a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𝑡</m:t>
                        </m:r>
                      </m:sub>
                    </m:sSub>
                  </m:oMath>
                </a14:m>
                <a:r>
                  <a:rPr lang="en-US" sz="1600" dirty="0">
                    <a:solidFill>
                      <a:schemeClr val="tx1"/>
                    </a:solidFill>
                  </a:rPr>
                  <a:t> dimensional embedding </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𝑋</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ℝ</m:t>
                        </m:r>
                      </m:e>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𝑖</m:t>
                            </m:r>
                          </m:sub>
                        </m:sSub>
                      </m:sup>
                    </m:sSup>
                    <m:r>
                      <m:rPr>
                        <m:nor/>
                      </m:rPr>
                      <a:rPr lang="en-US" sz="1600" dirty="0">
                        <a:solidFill>
                          <a:schemeClr val="tx1"/>
                        </a:solidFill>
                      </a:rPr>
                      <m:t>: </m:t>
                    </m:r>
                    <m:r>
                      <m:rPr>
                        <m:nor/>
                      </m:rPr>
                      <a:rPr lang="en-US" sz="1600" dirty="0">
                        <a:solidFill>
                          <a:schemeClr val="tx1"/>
                        </a:solidFill>
                      </a:rPr>
                      <m:t>Image</m:t>
                    </m:r>
                    <m:r>
                      <m:rPr>
                        <m:nor/>
                      </m:rPr>
                      <a:rPr lang="en-US" sz="1600" dirty="0">
                        <a:solidFill>
                          <a:schemeClr val="tx1"/>
                        </a:solidFill>
                      </a:rPr>
                      <m:t> </m:t>
                    </m:r>
                    <m:r>
                      <m:rPr>
                        <m:nor/>
                      </m:rPr>
                      <a:rPr lang="en-US" sz="1600" dirty="0">
                        <a:solidFill>
                          <a:schemeClr val="tx1"/>
                        </a:solidFill>
                      </a:rPr>
                      <m:t>patch</m:t>
                    </m:r>
                    <m:r>
                      <m:rPr>
                        <m:nor/>
                      </m:rPr>
                      <a:rPr lang="en-US" sz="1600" dirty="0">
                        <a:solidFill>
                          <a:schemeClr val="tx1"/>
                        </a:solidFill>
                      </a:rPr>
                      <m:t> </m:t>
                    </m:r>
                    <m:r>
                      <m:rPr>
                        <m:nor/>
                      </m:rPr>
                      <a:rPr lang="en-US" sz="1600" dirty="0">
                        <a:solidFill>
                          <a:schemeClr val="tx1"/>
                        </a:solidFill>
                      </a:rPr>
                      <m:t>sequence</m:t>
                    </m:r>
                    <m:r>
                      <m:rPr>
                        <m:nor/>
                      </m:rPr>
                      <a:rPr lang="en-US" sz="1600" dirty="0">
                        <a:solidFill>
                          <a:schemeClr val="tx1"/>
                        </a:solidFill>
                      </a:rPr>
                      <m:t> </m:t>
                    </m:r>
                    <m:r>
                      <m:rPr>
                        <m:nor/>
                      </m:rPr>
                      <a:rPr lang="en-US" sz="1600" dirty="0">
                        <a:solidFill>
                          <a:schemeClr val="tx1"/>
                        </a:solidFill>
                      </a:rPr>
                      <m:t>with</m:t>
                    </m:r>
                    <m:r>
                      <m:rPr>
                        <m:nor/>
                      </m:rPr>
                      <a:rPr lang="en-US" sz="1600" dirty="0">
                        <a:solidFill>
                          <a:schemeClr val="tx1"/>
                        </a:solidFill>
                      </a:rPr>
                      <m:t> </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𝑖</m:t>
                        </m:r>
                      </m:sub>
                    </m:sSub>
                    <m:r>
                      <m:rPr>
                        <m:nor/>
                      </m:rPr>
                      <a:rPr lang="en-US" sz="1600" dirty="0">
                        <a:solidFill>
                          <a:schemeClr val="tx1"/>
                        </a:solidFill>
                      </a:rPr>
                      <m:t> </m:t>
                    </m:r>
                    <m:r>
                      <m:rPr>
                        <m:nor/>
                      </m:rPr>
                      <a:rPr lang="en-US" sz="1600" dirty="0">
                        <a:solidFill>
                          <a:schemeClr val="tx1"/>
                        </a:solidFill>
                      </a:rPr>
                      <m:t>tokens</m:t>
                    </m:r>
                    <m:r>
                      <m:rPr>
                        <m:nor/>
                      </m:rPr>
                      <a:rPr lang="en-US" sz="1600" dirty="0">
                        <a:solidFill>
                          <a:schemeClr val="tx1"/>
                        </a:solidFill>
                      </a:rPr>
                      <m:t>, </m:t>
                    </m:r>
                    <m:r>
                      <m:rPr>
                        <m:nor/>
                      </m:rPr>
                      <a:rPr lang="en-US" sz="1600" dirty="0">
                        <a:solidFill>
                          <a:schemeClr val="tx1"/>
                        </a:solidFill>
                      </a:rPr>
                      <m:t>each</m:t>
                    </m:r>
                    <m:r>
                      <m:rPr>
                        <m:nor/>
                      </m:rPr>
                      <a:rPr lang="en-US" sz="1600" dirty="0">
                        <a:solidFill>
                          <a:schemeClr val="tx1"/>
                        </a:solidFill>
                      </a:rPr>
                      <m:t> </m:t>
                    </m:r>
                    <m:r>
                      <m:rPr>
                        <m:nor/>
                      </m:rPr>
                      <a:rPr lang="en-US" sz="1600" dirty="0">
                        <a:solidFill>
                          <a:schemeClr val="tx1"/>
                        </a:solidFill>
                      </a:rPr>
                      <m:t>of</m:t>
                    </m:r>
                    <m:r>
                      <m:rPr>
                        <m:nor/>
                      </m:rPr>
                      <a:rPr lang="en-US" sz="1600" dirty="0">
                        <a:solidFill>
                          <a:schemeClr val="tx1"/>
                        </a:solidFill>
                      </a:rPr>
                      <m:t> </m:t>
                    </m:r>
                    <m:r>
                      <m:rPr>
                        <m:nor/>
                      </m:rPr>
                      <a:rPr lang="en-US" sz="1600" dirty="0">
                        <a:solidFill>
                          <a:schemeClr val="tx1"/>
                        </a:solidFill>
                      </a:rPr>
                      <m:t>a</m:t>
                    </m:r>
                    <m:r>
                      <m:rPr>
                        <m:nor/>
                      </m:rPr>
                      <a:rPr lang="en-US" sz="1600" dirty="0">
                        <a:solidFill>
                          <a:schemeClr val="tx1"/>
                        </a:solidFill>
                      </a:rPr>
                      <m:t> </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𝑖</m:t>
                        </m:r>
                      </m:sub>
                    </m:sSub>
                    <m:r>
                      <m:rPr>
                        <m:nor/>
                      </m:rPr>
                      <a:rPr lang="en-US" sz="1600" dirty="0">
                        <a:solidFill>
                          <a:schemeClr val="tx1"/>
                        </a:solidFill>
                      </a:rPr>
                      <m:t> </m:t>
                    </m:r>
                    <m:r>
                      <m:rPr>
                        <m:nor/>
                      </m:rPr>
                      <a:rPr lang="en-US" sz="1600" dirty="0">
                        <a:solidFill>
                          <a:schemeClr val="tx1"/>
                        </a:solidFill>
                      </a:rPr>
                      <m:t>dimensional</m:t>
                    </m:r>
                    <m:r>
                      <m:rPr>
                        <m:nor/>
                      </m:rPr>
                      <a:rPr lang="en-US" sz="1600" dirty="0">
                        <a:solidFill>
                          <a:schemeClr val="tx1"/>
                        </a:solidFill>
                      </a:rPr>
                      <m:t> </m:t>
                    </m:r>
                    <m:r>
                      <m:rPr>
                        <m:nor/>
                      </m:rPr>
                      <a:rPr lang="en-US" sz="1600" dirty="0">
                        <a:solidFill>
                          <a:schemeClr val="tx1"/>
                        </a:solidFill>
                      </a:rPr>
                      <m:t>embedding</m:t>
                    </m:r>
                  </m:oMath>
                </a14:m>
                <a:endParaRPr lang="en-US" sz="1600" dirty="0">
                  <a:solidFill>
                    <a:schemeClr val="tx1"/>
                  </a:solidFill>
                </a:endParaRP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𝑊</m:t>
                        </m:r>
                      </m:e>
                      <m:sub>
                        <m:r>
                          <a:rPr lang="en-US" sz="1600" i="1">
                            <a:solidFill>
                              <a:schemeClr val="tx1"/>
                            </a:solidFill>
                            <a:latin typeface="Cambria Math" panose="02040503050406030204" pitchFamily="18" charset="0"/>
                          </a:rPr>
                          <m:t>𝑄</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ℝ</m:t>
                        </m:r>
                      </m:e>
                      <m:sub>
                        <m:r>
                          <a:rPr lang="en-US" sz="1600" i="1">
                            <a:solidFill>
                              <a:schemeClr val="tx1"/>
                            </a:solidFill>
                            <a:latin typeface="Cambria Math" panose="02040503050406030204" pitchFamily="18" charset="0"/>
                          </a:rPr>
                          <m:t> </m:t>
                        </m:r>
                      </m:sub>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𝑡</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𝑞</m:t>
                            </m:r>
                          </m:sub>
                        </m:sSub>
                      </m:sup>
                    </m:sSubSup>
                  </m:oMath>
                </a14:m>
                <a:r>
                  <a:rPr lang="en-US" sz="1600" dirty="0">
                    <a:solidFill>
                      <a:schemeClr val="tx1"/>
                    </a:solidFill>
                  </a:rPr>
                  <a:t>; (in </a:t>
                </a:r>
                <a:r>
                  <a:rPr lang="en-US" sz="1600" dirty="0" err="1">
                    <a:solidFill>
                      <a:schemeClr val="tx1"/>
                    </a:solidFill>
                  </a:rPr>
                  <a:t>pytorch</a:t>
                </a:r>
                <a:r>
                  <a:rPr lang="en-US" sz="1600" dirty="0">
                    <a:solidFill>
                      <a:schemeClr val="tx1"/>
                    </a:solidFill>
                  </a:rPr>
                  <a:t>,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𝑞</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𝑣</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𝑡</m:t>
                        </m:r>
                      </m:sub>
                    </m:sSub>
                  </m:oMath>
                </a14:m>
                <a:r>
                  <a:rPr lang="en-US" sz="1600" dirty="0">
                    <a:solidFill>
                      <a:schemeClr val="tx1"/>
                    </a:solidFill>
                  </a:rPr>
                  <a:t>)</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𝑊</m:t>
                        </m:r>
                      </m:e>
                      <m:sub>
                        <m:r>
                          <a:rPr lang="en-US" sz="1600" i="1">
                            <a:solidFill>
                              <a:schemeClr val="tx1"/>
                            </a:solidFill>
                            <a:latin typeface="Cambria Math" panose="02040503050406030204" pitchFamily="18" charset="0"/>
                          </a:rPr>
                          <m:t>𝐾</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ℝ</m:t>
                        </m:r>
                      </m:e>
                      <m:sub>
                        <m:r>
                          <a:rPr lang="en-US" sz="1600" i="1">
                            <a:solidFill>
                              <a:schemeClr val="tx1"/>
                            </a:solidFill>
                            <a:latin typeface="Cambria Math" panose="02040503050406030204" pitchFamily="18" charset="0"/>
                          </a:rPr>
                          <m:t> </m:t>
                        </m:r>
                      </m:sub>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𝑞</m:t>
                            </m:r>
                          </m:sub>
                        </m:sSub>
                      </m:sup>
                    </m:sSubSup>
                  </m:oMath>
                </a14:m>
                <a:endParaRPr lang="en-US" sz="1600" dirty="0">
                  <a:solidFill>
                    <a:schemeClr val="tx1"/>
                  </a:solidFill>
                </a:endParaRP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𝑊</m:t>
                        </m:r>
                      </m:e>
                      <m:sub>
                        <m:r>
                          <a:rPr lang="en-US" sz="1600" i="1">
                            <a:solidFill>
                              <a:schemeClr val="tx1"/>
                            </a:solidFill>
                            <a:latin typeface="Cambria Math" panose="02040503050406030204" pitchFamily="18" charset="0"/>
                          </a:rPr>
                          <m:t>𝑉</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ℝ</m:t>
                        </m:r>
                      </m:e>
                      <m:sub>
                        <m:r>
                          <a:rPr lang="en-US" sz="1600" i="1">
                            <a:solidFill>
                              <a:schemeClr val="tx1"/>
                            </a:solidFill>
                            <a:latin typeface="Cambria Math" panose="02040503050406030204" pitchFamily="18" charset="0"/>
                          </a:rPr>
                          <m:t> </m:t>
                        </m:r>
                      </m:sub>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𝑣</m:t>
                            </m:r>
                          </m:sub>
                        </m:sSub>
                      </m:sup>
                    </m:sSubSup>
                  </m:oMath>
                </a14:m>
                <a:endParaRPr lang="en-US" sz="1600" dirty="0">
                  <a:solidFill>
                    <a:schemeClr val="tx1"/>
                  </a:solidFill>
                </a:endParaRP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𝑄</m:t>
                        </m:r>
                      </m:e>
                      <m:sub>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𝑋</m:t>
                        </m:r>
                      </m:e>
                      <m:sub>
                        <m:r>
                          <a:rPr lang="en-US" sz="1600" i="1">
                            <a:solidFill>
                              <a:schemeClr val="tx1"/>
                            </a:solidFill>
                            <a:latin typeface="Cambria Math" panose="02040503050406030204" pitchFamily="18" charset="0"/>
                          </a:rPr>
                          <m:t>𝑡</m:t>
                        </m:r>
                      </m:sub>
                    </m:s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𝑊</m:t>
                        </m:r>
                      </m:e>
                      <m:sub>
                        <m:r>
                          <a:rPr lang="en-US" sz="1600" i="1">
                            <a:solidFill>
                              <a:schemeClr val="tx1"/>
                            </a:solidFill>
                            <a:latin typeface="Cambria Math" panose="02040503050406030204" pitchFamily="18" charset="0"/>
                          </a:rPr>
                          <m:t>𝑄</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ℝ</m:t>
                        </m:r>
                      </m:e>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𝑡</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𝑞</m:t>
                            </m:r>
                          </m:sub>
                        </m:sSub>
                      </m:sup>
                    </m:sSup>
                  </m:oMath>
                </a14:m>
                <a:r>
                  <a:rPr lang="en-US" sz="1600" dirty="0">
                    <a:solidFill>
                      <a:schemeClr val="tx1"/>
                    </a:solidFill>
                  </a:rPr>
                  <a:t> ; intuitively, what you’re currently focusing on or asking about (here, text)</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𝐾</m:t>
                        </m:r>
                      </m:e>
                      <m:sub>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𝑋</m:t>
                        </m:r>
                      </m:e>
                      <m:sub>
                        <m:r>
                          <a:rPr lang="en-US" sz="1600" i="1">
                            <a:solidFill>
                              <a:schemeClr val="tx1"/>
                            </a:solidFill>
                            <a:latin typeface="Cambria Math" panose="02040503050406030204" pitchFamily="18" charset="0"/>
                          </a:rPr>
                          <m:t>𝑖</m:t>
                        </m:r>
                      </m:sub>
                    </m:s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𝑊</m:t>
                        </m:r>
                      </m:e>
                      <m:sub>
                        <m:r>
                          <a:rPr lang="en-US" sz="1600" i="1">
                            <a:solidFill>
                              <a:schemeClr val="tx1"/>
                            </a:solidFill>
                            <a:latin typeface="Cambria Math" panose="02040503050406030204" pitchFamily="18" charset="0"/>
                          </a:rPr>
                          <m:t>𝐾</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ℝ</m:t>
                        </m:r>
                      </m:e>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𝑞</m:t>
                            </m:r>
                          </m:sub>
                        </m:sSub>
                      </m:sup>
                    </m:sSup>
                  </m:oMath>
                </a14:m>
                <a:r>
                  <a:rPr lang="en-US" sz="1600" dirty="0">
                    <a:solidFill>
                      <a:schemeClr val="tx1"/>
                    </a:solidFill>
                  </a:rPr>
                  <a:t> ; intuitively, the tags/label of what you’re referencing (here, image patches)</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𝑉</m:t>
                        </m:r>
                      </m:e>
                      <m:sub>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𝑋</m:t>
                        </m:r>
                      </m:e>
                      <m:sub>
                        <m:r>
                          <a:rPr lang="en-US" sz="1600" i="1">
                            <a:solidFill>
                              <a:schemeClr val="tx1"/>
                            </a:solidFill>
                            <a:latin typeface="Cambria Math" panose="02040503050406030204" pitchFamily="18" charset="0"/>
                          </a:rPr>
                          <m:t>𝑖</m:t>
                        </m:r>
                      </m:sub>
                    </m:s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𝑊</m:t>
                        </m:r>
                      </m:e>
                      <m:sub>
                        <m:r>
                          <a:rPr lang="en-US" sz="1600" i="1">
                            <a:solidFill>
                              <a:schemeClr val="tx1"/>
                            </a:solidFill>
                            <a:latin typeface="Cambria Math" panose="02040503050406030204" pitchFamily="18" charset="0"/>
                          </a:rPr>
                          <m:t>𝑉</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 ∈</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ℝ</m:t>
                        </m:r>
                      </m:e>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𝑣</m:t>
                            </m:r>
                          </m:sub>
                        </m:sSub>
                      </m:sup>
                    </m:sSup>
                  </m:oMath>
                </a14:m>
                <a:r>
                  <a:rPr lang="en-US" sz="1600" dirty="0">
                    <a:solidFill>
                      <a:schemeClr val="tx1"/>
                    </a:solidFill>
                  </a:rPr>
                  <a:t> ; intuitively, the content / actual information of what you’re referencing (here, image patches)</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𝐴</m:t>
                        </m:r>
                      </m:e>
                      <m:sub>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𝑠𝑜𝑓𝑡𝑚𝑎𝑥</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𝑄</m:t>
                                </m:r>
                              </m:e>
                              <m:sub>
                                <m:r>
                                  <a:rPr lang="en-US" sz="1600" i="1">
                                    <a:solidFill>
                                      <a:schemeClr val="tx1"/>
                                    </a:solidFill>
                                    <a:latin typeface="Cambria Math" panose="02040503050406030204" pitchFamily="18" charset="0"/>
                                  </a:rPr>
                                  <m:t>𝑗</m:t>
                                </m:r>
                              </m:sub>
                            </m:sSub>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𝐾</m:t>
                                </m:r>
                              </m:e>
                              <m:sub>
                                <m:r>
                                  <a:rPr lang="en-US" sz="1600" i="1">
                                    <a:solidFill>
                                      <a:schemeClr val="tx1"/>
                                    </a:solidFill>
                                    <a:latin typeface="Cambria Math" panose="02040503050406030204" pitchFamily="18" charset="0"/>
                                  </a:rPr>
                                  <m:t>𝑗</m:t>
                                </m:r>
                              </m:sub>
                              <m:sup>
                                <m:r>
                                  <a:rPr lang="en-US" sz="1600" i="1">
                                    <a:solidFill>
                                      <a:schemeClr val="tx1"/>
                                    </a:solidFill>
                                    <a:latin typeface="Cambria Math" panose="02040503050406030204" pitchFamily="18" charset="0"/>
                                  </a:rPr>
                                  <m:t>𝑇</m:t>
                                </m:r>
                              </m:sup>
                            </m:sSubSup>
                          </m:num>
                          <m:den>
                            <m:rad>
                              <m:radPr>
                                <m:degHide m:val="on"/>
                                <m:ctrlPr>
                                  <a:rPr lang="en-US" sz="1600" i="1">
                                    <a:solidFill>
                                      <a:schemeClr val="tx1"/>
                                    </a:solidFill>
                                    <a:latin typeface="Cambria Math" panose="02040503050406030204" pitchFamily="18" charset="0"/>
                                  </a:rPr>
                                </m:ctrlPr>
                              </m:radPr>
                              <m:deg/>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𝑞</m:t>
                                    </m:r>
                                  </m:sub>
                                </m:sSub>
                              </m:e>
                            </m:rad>
                          </m:den>
                        </m:f>
                      </m:e>
                    </m:d>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ℝ</m:t>
                        </m:r>
                      </m:e>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𝑡</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𝑖</m:t>
                            </m:r>
                          </m:sub>
                        </m:sSub>
                      </m:sup>
                    </m:sSup>
                  </m:oMath>
                </a14:m>
                <a:r>
                  <a:rPr lang="en-US" sz="1600" dirty="0">
                    <a:solidFill>
                      <a:schemeClr val="tx1"/>
                    </a:solidFill>
                  </a:rPr>
                  <a:t>; intuitively, what part of the image each word should focus on. </a:t>
                </a:r>
                <a:r>
                  <a:rPr lang="en-US" sz="1600" dirty="0" err="1">
                    <a:solidFill>
                      <a:schemeClr val="tx1"/>
                    </a:solidFill>
                  </a:rPr>
                  <a:t>Softmax</a:t>
                </a:r>
                <a:r>
                  <a:rPr lang="en-US" sz="1600" dirty="0">
                    <a:solidFill>
                      <a:schemeClr val="tx1"/>
                    </a:solidFill>
                  </a:rPr>
                  <a:t> collapsing rows, so that probabilities are over image tokens.</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h</m:t>
                        </m:r>
                      </m:e>
                      <m:sub>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𝐴</m:t>
                        </m:r>
                      </m:e>
                      <m:sub>
                        <m:r>
                          <a:rPr lang="en-US" sz="1600" i="1">
                            <a:solidFill>
                              <a:schemeClr val="tx1"/>
                            </a:solidFill>
                            <a:latin typeface="Cambria Math" panose="02040503050406030204" pitchFamily="18" charset="0"/>
                          </a:rPr>
                          <m:t>𝑗</m:t>
                        </m:r>
                      </m:sub>
                    </m:s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𝑉</m:t>
                        </m:r>
                      </m:e>
                      <m:sub>
                        <m:r>
                          <a:rPr lang="en-US" sz="1600" i="1">
                            <a:solidFill>
                              <a:schemeClr val="tx1"/>
                            </a:solidFill>
                            <a:latin typeface="Cambria Math" panose="02040503050406030204" pitchFamily="18" charset="0"/>
                          </a:rPr>
                          <m:t>𝑗</m:t>
                        </m:r>
                      </m:sub>
                    </m:sSub>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ℝ</m:t>
                        </m:r>
                      </m:e>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𝑡</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𝑣</m:t>
                            </m:r>
                          </m:sub>
                        </m:sSub>
                      </m:sup>
                    </m:sSup>
                  </m:oMath>
                </a14:m>
                <a:r>
                  <a:rPr lang="en-US" sz="1600" dirty="0">
                    <a:solidFill>
                      <a:schemeClr val="tx1"/>
                    </a:solidFill>
                  </a:rPr>
                  <a:t> ; intuitively, gathering weighted avg of visual image context, relevant to each word</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𝑊</m:t>
                        </m:r>
                      </m:e>
                      <m:sub>
                        <m:r>
                          <a:rPr lang="en-US" sz="1600" i="1">
                            <a:solidFill>
                              <a:schemeClr val="tx1"/>
                            </a:solidFill>
                            <a:latin typeface="Cambria Math" panose="02040503050406030204" pitchFamily="18" charset="0"/>
                          </a:rPr>
                          <m:t>𝑂</m:t>
                        </m:r>
                      </m:sub>
                    </m:sSub>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ℝ</m:t>
                        </m:r>
                      </m:e>
                      <m:sup>
                        <m:r>
                          <a:rPr lang="en-US" sz="1600" i="1">
                            <a:solidFill>
                              <a:schemeClr val="tx1"/>
                            </a:solidFill>
                            <a:latin typeface="Cambria Math" panose="02040503050406030204" pitchFamily="18" charset="0"/>
                          </a:rPr>
                          <m:t>h</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𝑣</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𝑡</m:t>
                            </m:r>
                          </m:sub>
                        </m:sSub>
                      </m:sup>
                    </m:sSup>
                  </m:oMath>
                </a14:m>
                <a:endParaRPr lang="en-US" sz="1600" dirty="0">
                  <a:solidFill>
                    <a:schemeClr val="tx1"/>
                  </a:solidFill>
                </a:endParaRPr>
              </a:p>
              <a:p>
                <a14:m>
                  <m:oMath xmlns:m="http://schemas.openxmlformats.org/officeDocument/2006/math">
                    <m:r>
                      <a:rPr lang="en-US" sz="1600" i="1">
                        <a:solidFill>
                          <a:schemeClr val="tx1"/>
                        </a:solidFill>
                        <a:latin typeface="Cambria Math" panose="02040503050406030204" pitchFamily="18" charset="0"/>
                      </a:rPr>
                      <m:t>𝑂</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𝑐𝑜𝑛𝑐𝑎𝑡</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h</m:t>
                            </m:r>
                          </m:e>
                          <m:sub>
                            <m:r>
                              <a:rPr lang="en-US" sz="1600" i="1">
                                <a:solidFill>
                                  <a:schemeClr val="tx1"/>
                                </a:solidFill>
                                <a:latin typeface="Cambria Math" panose="02040503050406030204" pitchFamily="18" charset="0"/>
                              </a:rPr>
                              <m:t>1</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h</m:t>
                            </m:r>
                          </m:e>
                          <m:sub>
                            <m:r>
                              <a:rPr lang="en-US" sz="1600" i="1">
                                <a:solidFill>
                                  <a:schemeClr val="tx1"/>
                                </a:solidFill>
                                <a:latin typeface="Cambria Math" panose="02040503050406030204" pitchFamily="18" charset="0"/>
                              </a:rPr>
                              <m:t>h</m:t>
                            </m:r>
                          </m:sub>
                        </m:sSub>
                      </m:e>
                    </m:d>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𝑊</m:t>
                        </m:r>
                      </m:e>
                      <m:sub>
                        <m:r>
                          <a:rPr lang="en-US" sz="1600" i="1">
                            <a:solidFill>
                              <a:schemeClr val="tx1"/>
                            </a:solidFill>
                            <a:latin typeface="Cambria Math" panose="02040503050406030204" pitchFamily="18" charset="0"/>
                          </a:rPr>
                          <m:t>𝑂</m:t>
                        </m:r>
                      </m:sub>
                    </m:sSub>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ℝ</m:t>
                        </m:r>
                      </m:e>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i="1">
                                <a:solidFill>
                                  <a:schemeClr val="tx1"/>
                                </a:solidFill>
                                <a:latin typeface="Cambria Math" panose="02040503050406030204" pitchFamily="18" charset="0"/>
                              </a:rPr>
                              <m:t>𝑡</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𝑡</m:t>
                            </m:r>
                          </m:sub>
                        </m:sSub>
                      </m:sup>
                    </m:sSup>
                  </m:oMath>
                </a14:m>
                <a:endParaRPr lang="en-US" sz="1600" dirty="0">
                  <a:solidFill>
                    <a:schemeClr val="tx1"/>
                  </a:solidFill>
                </a:endParaRPr>
              </a:p>
              <a:p>
                <a:r>
                  <a:rPr lang="en-US" sz="1600" dirty="0">
                    <a:solidFill>
                      <a:schemeClr val="tx1"/>
                    </a:solidFill>
                  </a:rPr>
                  <a:t>(often,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𝑡</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𝑑</m:t>
                    </m:r>
                  </m:oMath>
                </a14:m>
                <a:r>
                  <a:rPr lang="en-US" sz="1600" dirty="0">
                    <a:solidFill>
                      <a:schemeClr val="tx1"/>
                    </a:solidFill>
                  </a:rPr>
                  <a:t> which then reduces to the same setup as self-attention)</a:t>
                </a:r>
              </a:p>
              <a:p>
                <a:endParaRPr lang="en-US" sz="1600" dirty="0">
                  <a:solidFill>
                    <a:schemeClr val="tx1"/>
                  </a:solidFill>
                </a:endParaRPr>
              </a:p>
            </p:txBody>
          </p:sp>
        </mc:Choice>
        <mc:Fallback xmlns="">
          <p:sp>
            <p:nvSpPr>
              <p:cNvPr id="6" name="Text Placeholder 4">
                <a:extLst>
                  <a:ext uri="{FF2B5EF4-FFF2-40B4-BE49-F238E27FC236}">
                    <a16:creationId xmlns:a16="http://schemas.microsoft.com/office/drawing/2014/main" id="{862A7BE2-D5D8-11AC-5B59-413B09A07269}"/>
                  </a:ext>
                </a:extLst>
              </p:cNvPr>
              <p:cNvSpPr txBox="1">
                <a:spLocks noRot="1" noChangeAspect="1" noMove="1" noResize="1" noEditPoints="1" noAdjustHandles="1" noChangeArrowheads="1" noChangeShapeType="1" noTextEdit="1"/>
              </p:cNvSpPr>
              <p:nvPr/>
            </p:nvSpPr>
            <p:spPr>
              <a:xfrm>
                <a:off x="0" y="613783"/>
                <a:ext cx="12700000" cy="4555200"/>
              </a:xfrm>
              <a:prstGeom prst="rect">
                <a:avLst/>
              </a:prstGeom>
              <a:blipFill>
                <a:blip r:embed="rId4"/>
                <a:stretch>
                  <a:fillRect b="-50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3364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B209-93F3-2243-2BEF-8AB380244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BA307-06B2-11ED-14DC-A41A2F198906}"/>
              </a:ext>
            </a:extLst>
          </p:cNvPr>
          <p:cNvSpPr>
            <a:spLocks noGrp="1"/>
          </p:cNvSpPr>
          <p:nvPr>
            <p:ph type="title"/>
          </p:nvPr>
        </p:nvSpPr>
        <p:spPr>
          <a:xfrm>
            <a:off x="0" y="-64643"/>
            <a:ext cx="10250424" cy="745680"/>
          </a:xfrm>
        </p:spPr>
        <p:txBody>
          <a:bodyPr>
            <a:normAutofit/>
          </a:bodyPr>
          <a:lstStyle/>
          <a:p>
            <a:r>
              <a:rPr lang="en-US" sz="1867" b="1" u="sng" dirty="0"/>
              <a:t>Question Goes Here</a:t>
            </a:r>
          </a:p>
        </p:txBody>
      </p:sp>
      <p:sp>
        <p:nvSpPr>
          <p:cNvPr id="3" name="Content Placeholder 2">
            <a:extLst>
              <a:ext uri="{FF2B5EF4-FFF2-40B4-BE49-F238E27FC236}">
                <a16:creationId xmlns:a16="http://schemas.microsoft.com/office/drawing/2014/main" id="{854B1000-6C62-DDEE-0567-A1F5135993AB}"/>
              </a:ext>
            </a:extLst>
          </p:cNvPr>
          <p:cNvSpPr>
            <a:spLocks noGrp="1"/>
          </p:cNvSpPr>
          <p:nvPr>
            <p:ph idx="1"/>
          </p:nvPr>
        </p:nvSpPr>
        <p:spPr>
          <a:xfrm>
            <a:off x="134112" y="582041"/>
            <a:ext cx="11939355" cy="4351339"/>
          </a:xfrm>
        </p:spPr>
        <p:txBody>
          <a:bodyPr>
            <a:normAutofit/>
          </a:bodyPr>
          <a:lstStyle/>
          <a:p>
            <a:r>
              <a:rPr lang="en-US" sz="1600" dirty="0"/>
              <a:t>Answer goes here</a:t>
            </a:r>
          </a:p>
          <a:p>
            <a:endParaRPr lang="en-US" sz="1600" dirty="0"/>
          </a:p>
          <a:p>
            <a:endParaRPr lang="en-US" sz="1600" dirty="0"/>
          </a:p>
        </p:txBody>
      </p:sp>
    </p:spTree>
    <p:extLst>
      <p:ext uri="{BB962C8B-B14F-4D97-AF65-F5344CB8AC3E}">
        <p14:creationId xmlns:p14="http://schemas.microsoft.com/office/powerpoint/2010/main" val="1930949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E9A06-D00C-C0DD-D9C8-C3C871C6D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0170F-ECF5-C1B6-CD7B-63B8D9B81AFE}"/>
              </a:ext>
            </a:extLst>
          </p:cNvPr>
          <p:cNvSpPr>
            <a:spLocks noGrp="1"/>
          </p:cNvSpPr>
          <p:nvPr>
            <p:ph type="title"/>
          </p:nvPr>
        </p:nvSpPr>
        <p:spPr>
          <a:xfrm>
            <a:off x="0" y="-64643"/>
            <a:ext cx="11068216" cy="745680"/>
          </a:xfrm>
        </p:spPr>
        <p:txBody>
          <a:bodyPr>
            <a:normAutofit/>
          </a:bodyPr>
          <a:lstStyle/>
          <a:p>
            <a:r>
              <a:rPr lang="en-US" sz="3200" u="sng" dirty="0"/>
              <a:t>What’s the difference between models like BERT &amp; GPT? </a:t>
            </a:r>
          </a:p>
        </p:txBody>
      </p:sp>
      <p:graphicFrame>
        <p:nvGraphicFramePr>
          <p:cNvPr id="5" name="Table 4">
            <a:extLst>
              <a:ext uri="{FF2B5EF4-FFF2-40B4-BE49-F238E27FC236}">
                <a16:creationId xmlns:a16="http://schemas.microsoft.com/office/drawing/2014/main" id="{46522B4C-EF8B-2BD7-787E-771B71ACF314}"/>
              </a:ext>
            </a:extLst>
          </p:cNvPr>
          <p:cNvGraphicFramePr>
            <a:graphicFrameLocks noGrp="1"/>
          </p:cNvGraphicFramePr>
          <p:nvPr/>
        </p:nvGraphicFramePr>
        <p:xfrm>
          <a:off x="296331" y="763031"/>
          <a:ext cx="11438469" cy="4983480"/>
        </p:xfrm>
        <a:graphic>
          <a:graphicData uri="http://schemas.openxmlformats.org/drawingml/2006/table">
            <a:tbl>
              <a:tblPr/>
              <a:tblGrid>
                <a:gridCol w="3812823">
                  <a:extLst>
                    <a:ext uri="{9D8B030D-6E8A-4147-A177-3AD203B41FA5}">
                      <a16:colId xmlns:a16="http://schemas.microsoft.com/office/drawing/2014/main" val="139102196"/>
                    </a:ext>
                  </a:extLst>
                </a:gridCol>
                <a:gridCol w="3812823">
                  <a:extLst>
                    <a:ext uri="{9D8B030D-6E8A-4147-A177-3AD203B41FA5}">
                      <a16:colId xmlns:a16="http://schemas.microsoft.com/office/drawing/2014/main" val="139678498"/>
                    </a:ext>
                  </a:extLst>
                </a:gridCol>
                <a:gridCol w="3812823">
                  <a:extLst>
                    <a:ext uri="{9D8B030D-6E8A-4147-A177-3AD203B41FA5}">
                      <a16:colId xmlns:a16="http://schemas.microsoft.com/office/drawing/2014/main" val="3639408597"/>
                    </a:ext>
                  </a:extLst>
                </a:gridCol>
              </a:tblGrid>
              <a:tr h="314960">
                <a:tc>
                  <a:txBody>
                    <a:bodyPr/>
                    <a:lstStyle/>
                    <a:p>
                      <a:r>
                        <a:rPr lang="en-US" sz="1500" dirty="0"/>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500" b="1"/>
                        <a:t>GPT</a:t>
                      </a:r>
                      <a:endParaRPr lang="en-US" sz="15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500" b="1" dirty="0"/>
                        <a:t>BERT</a:t>
                      </a:r>
                      <a:endParaRPr lang="en-US"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3231304"/>
                  </a:ext>
                </a:extLst>
              </a:tr>
              <a:tr h="538480">
                <a:tc>
                  <a:txBody>
                    <a:bodyPr/>
                    <a:lstStyle/>
                    <a:p>
                      <a:r>
                        <a:rPr lang="en-US" sz="1500" b="1" dirty="0"/>
                        <a:t>Name</a:t>
                      </a:r>
                      <a:endParaRPr lang="en-US"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i="1"/>
                        <a:t>Generative Pre-trained Transformer</a:t>
                      </a:r>
                      <a:endParaRPr lang="en-US" sz="15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i="1"/>
                        <a:t>Bidirectional Encoder Representations from Transformers</a:t>
                      </a:r>
                      <a:endParaRPr lang="en-US" sz="15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3566268"/>
                  </a:ext>
                </a:extLst>
              </a:tr>
              <a:tr h="314960">
                <a:tc>
                  <a:txBody>
                    <a:bodyPr/>
                    <a:lstStyle/>
                    <a:p>
                      <a:r>
                        <a:rPr lang="en-US" sz="1500" b="1"/>
                        <a:t>Architecture</a:t>
                      </a:r>
                      <a:endParaRPr lang="en-US" sz="15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Decoder-only Transformer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Encoder-only Transformer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1462733"/>
                  </a:ext>
                </a:extLst>
              </a:tr>
              <a:tr h="985520">
                <a:tc>
                  <a:txBody>
                    <a:bodyPr/>
                    <a:lstStyle/>
                    <a:p>
                      <a:r>
                        <a:rPr lang="en-US" sz="1500" b="1"/>
                        <a:t>Pretraining Task</a:t>
                      </a:r>
                      <a:endParaRPr lang="en-US" sz="15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Causal Language Modeling (predict next token using only past context; uses causal masking to ensure it can’t cheat by looking at future words)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Masked Language Modeling (predict missing tokens, </a:t>
                      </a:r>
                      <a:r>
                        <a:rPr lang="en-US" sz="1500" dirty="0" err="1"/>
                        <a:t>eg</a:t>
                      </a:r>
                      <a:r>
                        <a:rPr lang="en-US" sz="1500" dirty="0"/>
                        <a:t> “The [MASK] is blue” → predicts “sky”)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029064"/>
                  </a:ext>
                </a:extLst>
              </a:tr>
              <a:tr h="314960">
                <a:tc>
                  <a:txBody>
                    <a:bodyPr/>
                    <a:lstStyle/>
                    <a:p>
                      <a:r>
                        <a:rPr lang="en-US" sz="1500" b="1"/>
                        <a:t>Training Direction</a:t>
                      </a:r>
                      <a:endParaRPr lang="en-US" sz="15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Left-to-right (unidirectional)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Bidirectional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9020684"/>
                  </a:ext>
                </a:extLst>
              </a:tr>
              <a:tr h="2103120">
                <a:tc>
                  <a:txBody>
                    <a:bodyPr/>
                    <a:lstStyle/>
                    <a:p>
                      <a:r>
                        <a:rPr lang="en-US" sz="1500" b="1" dirty="0"/>
                        <a:t>Usage</a:t>
                      </a:r>
                      <a:endParaRPr lang="en-US"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Text generation: Chatbots, text generation, code generation, story writing,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For when you want rich, contextualized embeddings per input token. Used for text understanding/comprehension, sentiment analysis, question answering, classification, named entity recognition,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Also used in retrieval-augmented generation to retrieve documents to later pass into encoder.</a:t>
                      </a:r>
                    </a:p>
                    <a:p>
                      <a:endParaRPr lang="en-US"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4608020"/>
                  </a:ext>
                </a:extLst>
              </a:tr>
              <a:tr h="314960">
                <a:tc>
                  <a:txBody>
                    <a:bodyPr/>
                    <a:lstStyle/>
                    <a:p>
                      <a:r>
                        <a:rPr lang="en-US" sz="1500" b="1" dirty="0"/>
                        <a:t>Examples</a:t>
                      </a:r>
                      <a:endParaRPr lang="en-US"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GPT-2, GPT-3, GPT-4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BERT, </a:t>
                      </a:r>
                      <a:r>
                        <a:rPr lang="en-US" sz="1500" dirty="0" err="1"/>
                        <a:t>RoBERTa</a:t>
                      </a:r>
                      <a:r>
                        <a:rPr lang="en-US" sz="1500" dirty="0"/>
                        <a:t>, </a:t>
                      </a:r>
                      <a:r>
                        <a:rPr lang="en-US" sz="1500" dirty="0" err="1"/>
                        <a:t>DistilBERT</a:t>
                      </a:r>
                      <a:endParaRPr lang="en-US"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5168188"/>
                  </a:ext>
                </a:extLst>
              </a:tr>
            </a:tbl>
          </a:graphicData>
        </a:graphic>
      </p:graphicFrame>
      <p:sp>
        <p:nvSpPr>
          <p:cNvPr id="3" name="TextBox 2">
            <a:extLst>
              <a:ext uri="{FF2B5EF4-FFF2-40B4-BE49-F238E27FC236}">
                <a16:creationId xmlns:a16="http://schemas.microsoft.com/office/drawing/2014/main" id="{30493F64-57F1-145A-A201-256262EBC87F}"/>
              </a:ext>
            </a:extLst>
          </p:cNvPr>
          <p:cNvSpPr txBox="1"/>
          <p:nvPr/>
        </p:nvSpPr>
        <p:spPr>
          <a:xfrm>
            <a:off x="139428" y="5731985"/>
            <a:ext cx="11595371" cy="1200329"/>
          </a:xfrm>
          <a:prstGeom prst="rect">
            <a:avLst/>
          </a:prstGeom>
          <a:noFill/>
        </p:spPr>
        <p:txBody>
          <a:bodyPr wrap="square" rtlCol="0">
            <a:spAutoFit/>
          </a:bodyPr>
          <a:lstStyle/>
          <a:p>
            <a:r>
              <a:rPr lang="en-US" sz="2400" dirty="0"/>
              <a:t>In principle generative models like GPT could also use an encoder to achieve better understanding of the input prompt, but is generally avoided for simplicity &amp; scalability, and that in many cases does not lead to a significant gain in performance.</a:t>
            </a:r>
          </a:p>
        </p:txBody>
      </p:sp>
      <p:sp>
        <p:nvSpPr>
          <p:cNvPr id="4" name="Slide Number Placeholder 3">
            <a:extLst>
              <a:ext uri="{FF2B5EF4-FFF2-40B4-BE49-F238E27FC236}">
                <a16:creationId xmlns:a16="http://schemas.microsoft.com/office/drawing/2014/main" id="{8A0C7A2D-2B31-C166-1226-2B7A7DDD2120}"/>
              </a:ext>
            </a:extLst>
          </p:cNvPr>
          <p:cNvSpPr>
            <a:spLocks noGrp="1"/>
          </p:cNvSpPr>
          <p:nvPr>
            <p:ph type="sldNum" sz="quarter" idx="12"/>
          </p:nvPr>
        </p:nvSpPr>
        <p:spPr/>
        <p:txBody>
          <a:bodyPr/>
          <a:lstStyle/>
          <a:p>
            <a:fld id="{13FA7114-A053-4D77-83D8-BB2B688B3169}" type="slidenum">
              <a:rPr lang="en-US" smtClean="0"/>
              <a:t>7</a:t>
            </a:fld>
            <a:endParaRPr lang="en-US"/>
          </a:p>
        </p:txBody>
      </p:sp>
    </p:spTree>
    <p:extLst>
      <p:ext uri="{BB962C8B-B14F-4D97-AF65-F5344CB8AC3E}">
        <p14:creationId xmlns:p14="http://schemas.microsoft.com/office/powerpoint/2010/main" val="421950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ECDA-A38B-3B61-9A53-8A7E320BC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246FEA-A531-20DB-1FD3-F69212D304BB}"/>
              </a:ext>
            </a:extLst>
          </p:cNvPr>
          <p:cNvSpPr>
            <a:spLocks noGrp="1"/>
          </p:cNvSpPr>
          <p:nvPr>
            <p:ph type="title"/>
          </p:nvPr>
        </p:nvSpPr>
        <p:spPr>
          <a:xfrm>
            <a:off x="0" y="-64643"/>
            <a:ext cx="10250424" cy="745680"/>
          </a:xfrm>
        </p:spPr>
        <p:txBody>
          <a:bodyPr>
            <a:normAutofit/>
          </a:bodyPr>
          <a:lstStyle/>
          <a:p>
            <a:r>
              <a:rPr lang="en-US" sz="1867" u="sng" dirty="0"/>
              <a:t>Describe how mixture-of-experts (</a:t>
            </a:r>
            <a:r>
              <a:rPr lang="en-US" sz="1867" u="sng" dirty="0" err="1"/>
              <a:t>MoE</a:t>
            </a:r>
            <a:r>
              <a:rPr lang="en-US" sz="1867" u="sng" dirty="0"/>
              <a:t>) models are formulated.</a:t>
            </a:r>
          </a:p>
        </p:txBody>
      </p:sp>
      <p:grpSp>
        <p:nvGrpSpPr>
          <p:cNvPr id="3" name="Group 2">
            <a:extLst>
              <a:ext uri="{FF2B5EF4-FFF2-40B4-BE49-F238E27FC236}">
                <a16:creationId xmlns:a16="http://schemas.microsoft.com/office/drawing/2014/main" id="{69791506-61DE-513E-C65C-BBEC194C4080}"/>
              </a:ext>
            </a:extLst>
          </p:cNvPr>
          <p:cNvGrpSpPr/>
          <p:nvPr/>
        </p:nvGrpSpPr>
        <p:grpSpPr>
          <a:xfrm>
            <a:off x="136203" y="521227"/>
            <a:ext cx="11575036" cy="6045252"/>
            <a:chOff x="102152" y="390920"/>
            <a:chExt cx="8681277" cy="4533939"/>
          </a:xfrm>
        </p:grpSpPr>
        <p:sp>
          <p:nvSpPr>
            <p:cNvPr id="4" name="Text Placeholder 4">
              <a:extLst>
                <a:ext uri="{FF2B5EF4-FFF2-40B4-BE49-F238E27FC236}">
                  <a16:creationId xmlns:a16="http://schemas.microsoft.com/office/drawing/2014/main" id="{D6EE3412-12F4-C10D-338F-C6C66C7B290B}"/>
                </a:ext>
              </a:extLst>
            </p:cNvPr>
            <p:cNvSpPr txBox="1">
              <a:spLocks/>
            </p:cNvSpPr>
            <p:nvPr/>
          </p:nvSpPr>
          <p:spPr>
            <a:xfrm>
              <a:off x="102152" y="390920"/>
              <a:ext cx="8520600" cy="3416400"/>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lang="en-US" sz="933" dirty="0">
                <a:solidFill>
                  <a:schemeClr val="tx1"/>
                </a:solidFill>
              </a:endParaRPr>
            </a:p>
            <a:p>
              <a:r>
                <a:rPr lang="en-US" sz="1467" dirty="0">
                  <a:solidFill>
                    <a:schemeClr val="tx1"/>
                  </a:solidFill>
                </a:rPr>
                <a:t>Note that the vanilla transformer block’s FFN is a dense network, since every component is activated on every forward pass; </a:t>
              </a:r>
              <a:r>
                <a:rPr lang="en-US" sz="1467" dirty="0" err="1">
                  <a:solidFill>
                    <a:schemeClr val="tx1"/>
                  </a:solidFill>
                </a:rPr>
                <a:t>MoE</a:t>
              </a:r>
              <a:r>
                <a:rPr lang="en-US" sz="1467" dirty="0">
                  <a:solidFill>
                    <a:schemeClr val="tx1"/>
                  </a:solidFill>
                </a:rPr>
                <a:t> layer provides a sparse model/network</a:t>
              </a:r>
            </a:p>
            <a:p>
              <a:r>
                <a:rPr lang="en-US" sz="1467" dirty="0">
                  <a:solidFill>
                    <a:schemeClr val="tx1"/>
                  </a:solidFill>
                </a:rPr>
                <a:t>Router is a FFN that does a n-way classification for N experts. Can choose one expert or multiple and compute weighted mean</a:t>
              </a:r>
            </a:p>
            <a:p>
              <a:r>
                <a:rPr lang="en-US" sz="1467" dirty="0">
                  <a:solidFill>
                    <a:schemeClr val="tx1"/>
                  </a:solidFill>
                </a:rPr>
                <a:t>Still need to load all parameters, but speeds up inference since you don’t need to go through all weights</a:t>
              </a:r>
            </a:p>
            <a:p>
              <a:r>
                <a:rPr lang="en-US" sz="1467" dirty="0">
                  <a:solidFill>
                    <a:schemeClr val="tx1"/>
                  </a:solidFill>
                </a:rPr>
                <a:t>Can lead to tricker training due to complexity and risk of overfitting, collapse, </a:t>
              </a:r>
              <a:r>
                <a:rPr lang="en-US" sz="1467" dirty="0" err="1">
                  <a:solidFill>
                    <a:schemeClr val="tx1"/>
                  </a:solidFill>
                </a:rPr>
                <a:t>etc</a:t>
              </a:r>
              <a:endParaRPr lang="en-US" sz="1467" dirty="0">
                <a:solidFill>
                  <a:schemeClr val="tx1"/>
                </a:solidFill>
              </a:endParaRPr>
            </a:p>
            <a:p>
              <a:pPr lvl="1"/>
              <a:r>
                <a:rPr lang="en-US" sz="933" dirty="0" err="1">
                  <a:solidFill>
                    <a:schemeClr val="tx1"/>
                  </a:solidFill>
                </a:rPr>
                <a:t>Eg</a:t>
              </a:r>
              <a:r>
                <a:rPr lang="en-US" sz="933" dirty="0">
                  <a:solidFill>
                    <a:schemeClr val="tx1"/>
                  </a:solidFill>
                </a:rPr>
                <a:t> can introduce load balancing loss to encourage uniform routing</a:t>
              </a:r>
            </a:p>
            <a:p>
              <a:pPr lvl="1"/>
              <a:endParaRPr lang="en-US" sz="933" dirty="0">
                <a:solidFill>
                  <a:schemeClr val="tx1"/>
                </a:solidFill>
              </a:endParaRPr>
            </a:p>
            <a:p>
              <a:endParaRPr lang="en-US" sz="1467" dirty="0">
                <a:solidFill>
                  <a:schemeClr val="tx1"/>
                </a:solidFill>
              </a:endParaRPr>
            </a:p>
            <a:p>
              <a:endParaRPr lang="en-US" sz="1467" dirty="0">
                <a:solidFill>
                  <a:schemeClr val="tx1"/>
                </a:solidFill>
              </a:endParaRPr>
            </a:p>
          </p:txBody>
        </p:sp>
        <p:pic>
          <p:nvPicPr>
            <p:cNvPr id="8" name="Picture 7">
              <a:extLst>
                <a:ext uri="{FF2B5EF4-FFF2-40B4-BE49-F238E27FC236}">
                  <a16:creationId xmlns:a16="http://schemas.microsoft.com/office/drawing/2014/main" id="{5B8C3D54-7FE2-C1EC-CCCB-405A671F90AC}"/>
                </a:ext>
              </a:extLst>
            </p:cNvPr>
            <p:cNvPicPr>
              <a:picLocks noChangeAspect="1"/>
            </p:cNvPicPr>
            <p:nvPr/>
          </p:nvPicPr>
          <p:blipFill>
            <a:blip r:embed="rId3"/>
            <a:stretch>
              <a:fillRect/>
            </a:stretch>
          </p:blipFill>
          <p:spPr>
            <a:xfrm>
              <a:off x="6502548" y="2676939"/>
              <a:ext cx="2280881" cy="2247920"/>
            </a:xfrm>
            <a:prstGeom prst="rect">
              <a:avLst/>
            </a:prstGeom>
          </p:spPr>
        </p:pic>
      </p:grpSp>
      <p:sp>
        <p:nvSpPr>
          <p:cNvPr id="5" name="Slide Number Placeholder 4">
            <a:extLst>
              <a:ext uri="{FF2B5EF4-FFF2-40B4-BE49-F238E27FC236}">
                <a16:creationId xmlns:a16="http://schemas.microsoft.com/office/drawing/2014/main" id="{6A9A6DFA-6EC8-5734-D2B6-6861B0F2690E}"/>
              </a:ext>
            </a:extLst>
          </p:cNvPr>
          <p:cNvSpPr>
            <a:spLocks noGrp="1"/>
          </p:cNvSpPr>
          <p:nvPr>
            <p:ph type="sldNum" sz="quarter" idx="12"/>
          </p:nvPr>
        </p:nvSpPr>
        <p:spPr/>
        <p:txBody>
          <a:bodyPr/>
          <a:lstStyle/>
          <a:p>
            <a:fld id="{13FA7114-A053-4D77-83D8-BB2B688B3169}" type="slidenum">
              <a:rPr lang="en-US" smtClean="0"/>
              <a:t>8</a:t>
            </a:fld>
            <a:endParaRPr lang="en-US"/>
          </a:p>
        </p:txBody>
      </p:sp>
    </p:spTree>
    <p:extLst>
      <p:ext uri="{BB962C8B-B14F-4D97-AF65-F5344CB8AC3E}">
        <p14:creationId xmlns:p14="http://schemas.microsoft.com/office/powerpoint/2010/main" val="414910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06E9F-BB30-A8C3-3D16-AD6420097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35FA4F-9FE1-E598-460A-802FCEC434A6}"/>
              </a:ext>
            </a:extLst>
          </p:cNvPr>
          <p:cNvSpPr>
            <a:spLocks noGrp="1"/>
          </p:cNvSpPr>
          <p:nvPr>
            <p:ph type="title"/>
          </p:nvPr>
        </p:nvSpPr>
        <p:spPr>
          <a:xfrm>
            <a:off x="0" y="-64643"/>
            <a:ext cx="10250424" cy="745680"/>
          </a:xfrm>
        </p:spPr>
        <p:txBody>
          <a:bodyPr>
            <a:normAutofit/>
          </a:bodyPr>
          <a:lstStyle/>
          <a:p>
            <a:r>
              <a:rPr lang="en-US" sz="1867" u="sng" dirty="0"/>
              <a:t>Explain how sparse/windowed attention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12B3F1-09F8-4FF0-2BA1-959E2C18C98A}"/>
                  </a:ext>
                </a:extLst>
              </p:cNvPr>
              <p:cNvSpPr>
                <a:spLocks noGrp="1"/>
              </p:cNvSpPr>
              <p:nvPr>
                <p:ph idx="1"/>
              </p:nvPr>
            </p:nvSpPr>
            <p:spPr>
              <a:xfrm>
                <a:off x="134112" y="582041"/>
                <a:ext cx="11939355" cy="4351339"/>
              </a:xfrm>
            </p:spPr>
            <p:txBody>
              <a:bodyPr>
                <a:normAutofit/>
              </a:bodyPr>
              <a:lstStyle/>
              <a:p>
                <a:r>
                  <a:rPr lang="en-US" sz="1600" dirty="0"/>
                  <a:t>Reduces the quadratic complexity of the standard attention mechanism by computing attention over a subset of token pairs rather than all token pairs</a:t>
                </a:r>
              </a:p>
              <a:p>
                <a:pPr lvl="1"/>
                <a:r>
                  <a:rPr lang="en-US" sz="1067" dirty="0"/>
                  <a:t>From </a:t>
                </a:r>
                <a14:m>
                  <m:oMath xmlns:m="http://schemas.openxmlformats.org/officeDocument/2006/math">
                    <m:r>
                      <a:rPr lang="en-US" sz="1067" i="1">
                        <a:latin typeface="Cambria Math" panose="02040503050406030204" pitchFamily="18" charset="0"/>
                      </a:rPr>
                      <m:t>𝑂</m:t>
                    </m:r>
                    <m:r>
                      <a:rPr lang="en-US" sz="1067" i="1">
                        <a:latin typeface="Cambria Math" panose="02040503050406030204" pitchFamily="18" charset="0"/>
                      </a:rPr>
                      <m:t>(</m:t>
                    </m:r>
                    <m:sSup>
                      <m:sSupPr>
                        <m:ctrlPr>
                          <a:rPr lang="en-US" sz="1067" i="1">
                            <a:latin typeface="Cambria Math" panose="02040503050406030204" pitchFamily="18" charset="0"/>
                          </a:rPr>
                        </m:ctrlPr>
                      </m:sSupPr>
                      <m:e>
                        <m:r>
                          <a:rPr lang="en-US" sz="1067" i="1">
                            <a:latin typeface="Cambria Math" panose="02040503050406030204" pitchFamily="18" charset="0"/>
                          </a:rPr>
                          <m:t>𝑑𝑛</m:t>
                        </m:r>
                      </m:e>
                      <m:sup>
                        <m:r>
                          <a:rPr lang="en-US" sz="1067" i="1">
                            <a:latin typeface="Cambria Math" panose="02040503050406030204" pitchFamily="18" charset="0"/>
                          </a:rPr>
                          <m:t>2</m:t>
                        </m:r>
                      </m:sup>
                    </m:sSup>
                    <m:r>
                      <a:rPr lang="en-US" sz="1067" i="1">
                        <a:latin typeface="Cambria Math" panose="02040503050406030204" pitchFamily="18" charset="0"/>
                      </a:rPr>
                      <m:t>)</m:t>
                    </m:r>
                  </m:oMath>
                </a14:m>
                <a:r>
                  <a:rPr lang="en-US" sz="1067" dirty="0"/>
                  <a:t> to </a:t>
                </a:r>
                <a14:m>
                  <m:oMath xmlns:m="http://schemas.openxmlformats.org/officeDocument/2006/math">
                    <m:r>
                      <a:rPr lang="en-US" sz="1067" i="1">
                        <a:latin typeface="Cambria Math" panose="02040503050406030204" pitchFamily="18" charset="0"/>
                      </a:rPr>
                      <m:t>𝑂</m:t>
                    </m:r>
                    <m:d>
                      <m:dPr>
                        <m:ctrlPr>
                          <a:rPr lang="en-US" sz="1067" i="1">
                            <a:latin typeface="Cambria Math" panose="02040503050406030204" pitchFamily="18" charset="0"/>
                          </a:rPr>
                        </m:ctrlPr>
                      </m:dPr>
                      <m:e>
                        <m:r>
                          <a:rPr lang="en-US" sz="1067" i="1">
                            <a:latin typeface="Cambria Math" panose="02040503050406030204" pitchFamily="18" charset="0"/>
                          </a:rPr>
                          <m:t>𝑑𝑛𝑙𝑜𝑔</m:t>
                        </m:r>
                        <m:d>
                          <m:dPr>
                            <m:ctrlPr>
                              <a:rPr lang="en-US" sz="1067" i="1">
                                <a:latin typeface="Cambria Math" panose="02040503050406030204" pitchFamily="18" charset="0"/>
                              </a:rPr>
                            </m:ctrlPr>
                          </m:dPr>
                          <m:e>
                            <m:r>
                              <a:rPr lang="en-US" sz="1067" i="1">
                                <a:latin typeface="Cambria Math" panose="02040503050406030204" pitchFamily="18" charset="0"/>
                              </a:rPr>
                              <m:t>𝑛</m:t>
                            </m:r>
                          </m:e>
                        </m:d>
                      </m:e>
                    </m:d>
                  </m:oMath>
                </a14:m>
                <a:r>
                  <a:rPr lang="en-US" sz="1067" dirty="0"/>
                  <a:t> or </a:t>
                </a:r>
                <a14:m>
                  <m:oMath xmlns:m="http://schemas.openxmlformats.org/officeDocument/2006/math">
                    <m:r>
                      <a:rPr lang="en-US" sz="1067" i="1">
                        <a:latin typeface="Cambria Math" panose="02040503050406030204" pitchFamily="18" charset="0"/>
                      </a:rPr>
                      <m:t>𝑂</m:t>
                    </m:r>
                    <m:r>
                      <a:rPr lang="en-US" sz="1067" i="1">
                        <a:latin typeface="Cambria Math" panose="02040503050406030204" pitchFamily="18" charset="0"/>
                      </a:rPr>
                      <m:t>(</m:t>
                    </m:r>
                    <m:r>
                      <a:rPr lang="en-US" sz="1067" i="1">
                        <a:latin typeface="Cambria Math" panose="02040503050406030204" pitchFamily="18" charset="0"/>
                      </a:rPr>
                      <m:t>𝑑𝑛</m:t>
                    </m:r>
                    <m:r>
                      <a:rPr lang="en-US" sz="1067" i="1">
                        <a:latin typeface="Cambria Math" panose="02040503050406030204" pitchFamily="18" charset="0"/>
                      </a:rPr>
                      <m:t>)</m:t>
                    </m:r>
                  </m:oMath>
                </a14:m>
                <a:r>
                  <a:rPr lang="en-US" sz="1067" dirty="0"/>
                  <a:t>, where </a:t>
                </a:r>
                <a14:m>
                  <m:oMath xmlns:m="http://schemas.openxmlformats.org/officeDocument/2006/math">
                    <m:r>
                      <a:rPr lang="en-US" sz="1067" i="1">
                        <a:latin typeface="Cambria Math" panose="02040503050406030204" pitchFamily="18" charset="0"/>
                      </a:rPr>
                      <m:t>𝑛</m:t>
                    </m:r>
                  </m:oMath>
                </a14:m>
                <a:r>
                  <a:rPr lang="en-US" sz="1067" dirty="0"/>
                  <a:t> is sequence length and </a:t>
                </a:r>
                <a14:m>
                  <m:oMath xmlns:m="http://schemas.openxmlformats.org/officeDocument/2006/math">
                    <m:r>
                      <a:rPr lang="en-US" sz="1067" i="1">
                        <a:latin typeface="Cambria Math" panose="02040503050406030204" pitchFamily="18" charset="0"/>
                      </a:rPr>
                      <m:t>𝑑</m:t>
                    </m:r>
                  </m:oMath>
                </a14:m>
                <a:r>
                  <a:rPr lang="en-US" sz="1067" dirty="0"/>
                  <a:t> is the hidden size</a:t>
                </a:r>
              </a:p>
              <a:p>
                <a:pPr lvl="1"/>
                <a:endParaRPr lang="en-US" sz="1067" dirty="0"/>
              </a:p>
            </p:txBody>
          </p:sp>
        </mc:Choice>
        <mc:Fallback xmlns="">
          <p:sp>
            <p:nvSpPr>
              <p:cNvPr id="3" name="Content Placeholder 2">
                <a:extLst>
                  <a:ext uri="{FF2B5EF4-FFF2-40B4-BE49-F238E27FC236}">
                    <a16:creationId xmlns:a16="http://schemas.microsoft.com/office/drawing/2014/main" id="{9912B3F1-09F8-4FF0-2BA1-959E2C18C98A}"/>
                  </a:ext>
                </a:extLst>
              </p:cNvPr>
              <p:cNvSpPr>
                <a:spLocks noGrp="1" noRot="1" noChangeAspect="1" noMove="1" noResize="1" noEditPoints="1" noAdjustHandles="1" noChangeArrowheads="1" noChangeShapeType="1" noTextEdit="1"/>
              </p:cNvSpPr>
              <p:nvPr>
                <p:ph idx="1"/>
              </p:nvPr>
            </p:nvSpPr>
            <p:spPr>
              <a:xfrm>
                <a:off x="134112" y="582041"/>
                <a:ext cx="11939355" cy="4351339"/>
              </a:xfrm>
              <a:blipFill>
                <a:blip r:embed="rId3"/>
                <a:stretch>
                  <a:fillRect l="-204" t="-98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D47653-B158-BF01-E554-E42C68966696}"/>
              </a:ext>
            </a:extLst>
          </p:cNvPr>
          <p:cNvPicPr>
            <a:picLocks noChangeAspect="1"/>
          </p:cNvPicPr>
          <p:nvPr/>
        </p:nvPicPr>
        <p:blipFill>
          <a:blip r:embed="rId4"/>
          <a:stretch>
            <a:fillRect/>
          </a:stretch>
        </p:blipFill>
        <p:spPr>
          <a:xfrm>
            <a:off x="408760" y="2923257"/>
            <a:ext cx="5687241" cy="3429000"/>
          </a:xfrm>
          <a:prstGeom prst="rect">
            <a:avLst/>
          </a:prstGeom>
        </p:spPr>
      </p:pic>
      <p:pic>
        <p:nvPicPr>
          <p:cNvPr id="7" name="Picture 6">
            <a:extLst>
              <a:ext uri="{FF2B5EF4-FFF2-40B4-BE49-F238E27FC236}">
                <a16:creationId xmlns:a16="http://schemas.microsoft.com/office/drawing/2014/main" id="{5ECC008B-52B2-E5A1-2EFE-CE4B7D26ADBE}"/>
              </a:ext>
            </a:extLst>
          </p:cNvPr>
          <p:cNvPicPr>
            <a:picLocks noChangeAspect="1"/>
          </p:cNvPicPr>
          <p:nvPr/>
        </p:nvPicPr>
        <p:blipFill>
          <a:blip r:embed="rId5"/>
          <a:stretch>
            <a:fillRect/>
          </a:stretch>
        </p:blipFill>
        <p:spPr>
          <a:xfrm>
            <a:off x="7054493" y="3978487"/>
            <a:ext cx="5003395" cy="2216116"/>
          </a:xfrm>
          <a:prstGeom prst="rect">
            <a:avLst/>
          </a:prstGeom>
        </p:spPr>
      </p:pic>
      <p:sp>
        <p:nvSpPr>
          <p:cNvPr id="4" name="Slide Number Placeholder 3">
            <a:extLst>
              <a:ext uri="{FF2B5EF4-FFF2-40B4-BE49-F238E27FC236}">
                <a16:creationId xmlns:a16="http://schemas.microsoft.com/office/drawing/2014/main" id="{5B2083C6-7BFE-A103-64FE-9F533BCE1C86}"/>
              </a:ext>
            </a:extLst>
          </p:cNvPr>
          <p:cNvSpPr>
            <a:spLocks noGrp="1"/>
          </p:cNvSpPr>
          <p:nvPr>
            <p:ph type="sldNum" sz="quarter" idx="12"/>
          </p:nvPr>
        </p:nvSpPr>
        <p:spPr/>
        <p:txBody>
          <a:bodyPr/>
          <a:lstStyle/>
          <a:p>
            <a:fld id="{13FA7114-A053-4D77-83D8-BB2B688B3169}" type="slidenum">
              <a:rPr lang="en-US" smtClean="0"/>
              <a:t>9</a:t>
            </a:fld>
            <a:endParaRPr lang="en-US"/>
          </a:p>
        </p:txBody>
      </p:sp>
    </p:spTree>
    <p:extLst>
      <p:ext uri="{BB962C8B-B14F-4D97-AF65-F5344CB8AC3E}">
        <p14:creationId xmlns:p14="http://schemas.microsoft.com/office/powerpoint/2010/main" val="7838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32793</TotalTime>
  <Words>7972</Words>
  <Application>Microsoft Office PowerPoint</Application>
  <PresentationFormat>Widescreen</PresentationFormat>
  <Paragraphs>648</Paragraphs>
  <Slides>60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Aptos</vt:lpstr>
      <vt:lpstr>Aptos Display</vt:lpstr>
      <vt:lpstr>Arial</vt:lpstr>
      <vt:lpstr>Arial Unicode MS</vt:lpstr>
      <vt:lpstr>Cambria Math</vt:lpstr>
      <vt:lpstr>Spectral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What’s the difference between models like BERT &amp; GPT? </vt:lpstr>
      <vt:lpstr>Describe how mixture-of-experts (MoE) models are formulated.</vt:lpstr>
      <vt:lpstr>Explain how sparse/windowed attention works.</vt:lpstr>
      <vt:lpstr>Explain how KV Caching works.</vt:lpstr>
      <vt:lpstr>What is Grouped Query Attention?</vt:lpstr>
      <vt:lpstr>How is training and autoregressive inference different for decoder-only transformer LLMs?</vt:lpstr>
      <vt:lpstr>How does RoPE work?</vt:lpstr>
      <vt:lpstr>What is ReAct prompting?</vt:lpstr>
      <vt:lpstr>How is Qwen Trained?</vt:lpstr>
      <vt:lpstr>Improvements of Qwen 3</vt:lpstr>
      <vt:lpstr>Explain how PagedAttention works.</vt:lpstr>
      <vt:lpstr>What is FiLM conditioning?</vt:lpstr>
      <vt:lpstr>Question Goes Here</vt:lpstr>
      <vt:lpstr>PowerPoint Presentation</vt:lpstr>
      <vt:lpstr>What are the trade-offs of a larger or smaller vocabulary size?</vt:lpstr>
      <vt:lpstr>What are some common LLM decoding strategies?</vt:lpstr>
      <vt:lpstr>Explain the difference between a transformer LLM’s training &amp; inference, with regards to how data is processed. </vt:lpstr>
      <vt:lpstr>What are the differences between continuous and discrete tokens for transformers?</vt:lpstr>
      <vt:lpstr>How does the VidTok video tokenizer work?</vt:lpstr>
      <vt:lpstr>Question Goes Here</vt:lpstr>
      <vt:lpstr>PowerPoint Presentation</vt:lpstr>
      <vt:lpstr>How is perplexity calculated?</vt:lpstr>
      <vt:lpstr>Question Goes Here</vt:lpstr>
      <vt:lpstr>PowerPoint Presentation</vt:lpstr>
      <vt:lpstr>Describe the KOSMOS-2 model.</vt:lpstr>
      <vt:lpstr>Describe the LLaVA model.</vt:lpstr>
      <vt:lpstr>Describe how Qwen 2.5-VL works.</vt:lpstr>
      <vt:lpstr>What are VLAs?</vt:lpstr>
      <vt:lpstr>Question Goes Here</vt:lpstr>
      <vt:lpstr>What is teacher forcing, and what are its implications? What are some ways to address?</vt:lpstr>
      <vt:lpstr>How is V-JEPA 2 trained?</vt:lpstr>
      <vt:lpstr>What are the contributions from Molmo?</vt:lpstr>
      <vt:lpstr>Question Goes Here</vt:lpstr>
      <vt:lpstr>PowerPoint Presentation</vt:lpstr>
      <vt:lpstr>What is LangChain / LangGraph?</vt:lpstr>
      <vt:lpstr>Question Goes Here</vt:lpstr>
      <vt:lpstr>Question Goes Here</vt:lpstr>
      <vt:lpstr>Question Goes Here</vt:lpstr>
      <vt:lpstr>Reinforcement Learning</vt:lpstr>
      <vt:lpstr>At a high level, what is the standard setup for training RL models?</vt:lpstr>
      <vt:lpstr>What are some strengths and weaknesses of RL?</vt:lpstr>
      <vt:lpstr>What’s the difference between on-policy &amp; off-policy RL?</vt:lpstr>
      <vt:lpstr>Derive the vanilla/basic policy gradient, and intuitively explain what it means.</vt:lpstr>
      <vt:lpstr>Define On-Policy/Optimal Value/Action-Value functions, and how they lead to advantage functions.</vt:lpstr>
      <vt:lpstr>What is Generalized Advantage Estimation (GAE)?</vt:lpstr>
      <vt:lpstr>What is Trust Region Policy Optimization (TRPO)?</vt:lpstr>
      <vt:lpstr>What is Proximal Policy Optimization (PPO)?</vt:lpstr>
      <vt:lpstr>How can LLM alignment be formulated as an RL problem?</vt:lpstr>
      <vt:lpstr>How does GRPO work?</vt:lpstr>
      <vt:lpstr>What is Direct Preference Optimization (DPO)?</vt:lpstr>
      <vt:lpstr>What is imitation learning?</vt:lpstr>
      <vt:lpstr>What are some trade-offs and differences between Offline RL (eg DPO) and Online RL (eg PPO, GRPO)?</vt:lpstr>
      <vt:lpstr>PowerPoint Presentation</vt:lpstr>
      <vt:lpstr>Question Goes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Leung</dc:creator>
  <cp:lastModifiedBy>Brandon Leung</cp:lastModifiedBy>
  <cp:revision>1</cp:revision>
  <dcterms:created xsi:type="dcterms:W3CDTF">2025-06-15T20:55:12Z</dcterms:created>
  <dcterms:modified xsi:type="dcterms:W3CDTF">2025-10-01T07:26:43Z</dcterms:modified>
</cp:coreProperties>
</file>